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12"/>
  </p:notesMasterIdLst>
  <p:sldIdLst>
    <p:sldId id="256" r:id="rId3"/>
    <p:sldId id="263" r:id="rId4"/>
    <p:sldId id="264" r:id="rId5"/>
    <p:sldId id="257" r:id="rId6"/>
    <p:sldId id="258" r:id="rId7"/>
    <p:sldId id="260" r:id="rId8"/>
    <p:sldId id="261" r:id="rId9"/>
    <p:sldId id="262" r:id="rId10"/>
    <p:sldId id="25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82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ACE4A0-44EF-41EF-9EEA-5EA635B4BC7A}" type="datetimeFigureOut">
              <a:rPr lang="en-US" smtClean="0"/>
              <a:pPr/>
              <a:t>8/13/2011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B45AD4-F86B-4B71-BEB1-63CC4A04FAC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45AD4-F86B-4B71-BEB1-63CC4A04FAC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45AD4-F86B-4B71-BEB1-63CC4A04FAC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45AD4-F86B-4B71-BEB1-63CC4A04FAC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45AD4-F86B-4B71-BEB1-63CC4A04FAC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45AD4-F86B-4B71-BEB1-63CC4A04FAC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45AD4-F86B-4B71-BEB1-63CC4A04FAC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45AD4-F86B-4B71-BEB1-63CC4A04FAC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45AD4-F86B-4B71-BEB1-63CC4A04FAC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45AD4-F86B-4B71-BEB1-63CC4A04FAC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2B6257-45B0-4C33-BC1C-038734354332}" type="datetimeFigureOut">
              <a:rPr lang="en-US" smtClean="0"/>
              <a:pPr/>
              <a:t>8/13/2011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BC1AC-E110-4BEA-A9A3-3C14A55633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EF500FD6-8EA3-4242-9896-37B6FC3066C7}" type="datetimeFigureOut">
              <a:rPr lang="en-US"/>
              <a:pPr/>
              <a:t>8/13/2011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5DAE83E-A80A-4CAB-88F5-4661A4523C3B}"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8A4E9C0-3BD1-469C-987D-5D11048E8326}" type="datetimeFigureOut">
              <a:rPr lang="en-US"/>
              <a:pPr/>
              <a:t>8/13/2011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D4AEFF0-3C0C-448D-B4BD-61CDCEF2F795}"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BAF27D1-80D8-4F7D-A309-22043ED2867B}" type="datetimeFigureOut">
              <a:rPr lang="en-US"/>
              <a:pPr/>
              <a:t>8/13/2011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18EC624-4DC0-4155-B311-693EC7C0C098}"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F2B15D95-4227-4D4A-B7AD-D5AE8F321A70}" type="datetimeFigureOut">
              <a:rPr lang="en-US"/>
              <a:pPr/>
              <a:t>8/13/2011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D31BB27C-EE49-4968-8AF0-175673E1C0E5}"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64EFD170-31B6-4A85-B0CE-9BC70FBAF88B}" type="datetimeFigureOut">
              <a:rPr lang="en-US"/>
              <a:pPr/>
              <a:t>8/13/2011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EFF4224D-AAAB-48F4-AB8E-5C1AAAA5823F}"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7CC5BF53-BFB9-47B9-8825-778D4D1A6AC4}" type="datetimeFigureOut">
              <a:rPr lang="en-US"/>
              <a:pPr/>
              <a:t>8/13/2011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EAF12CD9-FCED-4266-8471-872128AF3D4E}"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C6AB8360-26D1-428C-9508-53EB159DCE11}" type="datetimeFigureOut">
              <a:rPr lang="en-US"/>
              <a:pPr/>
              <a:t>8/13/2011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4055875C-CBCE-45CD-943D-66FD6CA1A3D3}"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3A0284B-D6F3-4C86-8AD1-F2081FB084CA}" type="datetimeFigureOut">
              <a:rPr lang="en-US"/>
              <a:pPr/>
              <a:t>8/13/2011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6D28E7D-8AF3-4862-BB5C-8779353309D8}"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ABFEBC8-B5FF-4382-BED6-C305429F0ED6}" type="datetimeFigureOut">
              <a:rPr lang="en-US"/>
              <a:pPr/>
              <a:t>8/13/2011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329DB8E1-970E-48AE-8078-C3B62467A69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5B2B6257-45B0-4C33-BC1C-038734354332}" type="datetimeFigureOut">
              <a:rPr lang="en-US" smtClean="0"/>
              <a:pPr/>
              <a:t>8/13/2011</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558BC1AC-E110-4BEA-A9A3-3C14A55633F3}"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7D6C991-623E-4D98-A88C-AD2ACCE7F8F0}" type="datetimeFigureOut">
              <a:rPr lang="en-US"/>
              <a:pPr/>
              <a:t>8/13/2011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9CB9348-8EC6-4AB8-8655-14AF0670FE07}"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F7F7267-BA3A-4C85-95D3-69000743EB6A}" type="datetimeFigureOut">
              <a:rPr lang="en-US"/>
              <a:pPr/>
              <a:t>8/13/2011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291A7EE-F702-4BC7-AE0D-98998E4A336C}"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5B2B6257-45B0-4C33-BC1C-038734354332}" type="datetimeFigureOut">
              <a:rPr lang="en-US" smtClean="0"/>
              <a:pPr/>
              <a:t>8/13/2011</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558BC1AC-E110-4BEA-A9A3-3C14A55633F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B2B6257-45B0-4C33-BC1C-038734354332}" type="datetimeFigureOut">
              <a:rPr lang="en-US" smtClean="0"/>
              <a:pPr/>
              <a:t>8/13/2011</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558BC1AC-E110-4BEA-A9A3-3C14A55633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5B2B6257-45B0-4C33-BC1C-038734354332}" type="datetimeFigureOut">
              <a:rPr lang="en-US" smtClean="0"/>
              <a:pPr/>
              <a:t>8/13/2011</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558BC1AC-E110-4BEA-A9A3-3C14A55633F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5B2B6257-45B0-4C33-BC1C-038734354332}" type="datetimeFigureOut">
              <a:rPr lang="en-US" smtClean="0"/>
              <a:pPr/>
              <a:t>8/13/2011</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558BC1AC-E110-4BEA-A9A3-3C14A55633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B2B6257-45B0-4C33-BC1C-038734354332}" type="datetimeFigureOut">
              <a:rPr lang="en-US" smtClean="0"/>
              <a:pPr/>
              <a:t>8/13/2011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58BC1AC-E110-4BEA-A9A3-3C14A55633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B2B6257-45B0-4C33-BC1C-038734354332}" type="datetimeFigureOut">
              <a:rPr lang="en-US" smtClean="0"/>
              <a:pPr/>
              <a:t>8/13/2011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58BC1AC-E110-4BEA-A9A3-3C14A55633F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2B6257-45B0-4C33-BC1C-038734354332}" type="datetimeFigureOut">
              <a:rPr lang="en-US" smtClean="0"/>
              <a:pPr/>
              <a:t>8/13/2011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BC1AC-E110-4BEA-A9A3-3C14A55633F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6" Type="http://schemas.openxmlformats.org/officeDocument/2006/relationships/image" Target="../media/image2.jpe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theme" Target="../theme/theme2.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717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5B2B6257-45B0-4C33-BC1C-038734354332}" type="datetimeFigureOut">
              <a:rPr lang="en-US" smtClean="0"/>
              <a:pPr/>
              <a:t>8/13/2011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latin typeface="Arial" charset="0"/>
                <a:ea typeface="ＭＳ Ｐゴシック" charset="0"/>
                <a:cs typeface="ＭＳ Ｐゴシック"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558BC1AC-E110-4BEA-A9A3-3C14A55633F3}" type="slidenum">
              <a:rPr lang="en-US" smtClean="0"/>
              <a:pPr/>
              <a:t>‹#›</a:t>
            </a:fld>
            <a:endParaRPr lang="en-US"/>
          </a:p>
        </p:txBody>
      </p:sp>
      <p:pic>
        <p:nvPicPr>
          <p:cNvPr id="7175" name="Picture 8" descr="Piers Clifford text page.jpg"/>
          <p:cNvPicPr>
            <a:picLocks noChangeAspect="1"/>
          </p:cNvPicPr>
          <p:nvPr/>
        </p:nvPicPr>
        <p:blipFill>
          <a:blip r:embed="rId12"/>
          <a:srcRect/>
          <a:stretch>
            <a:fillRect/>
          </a:stretch>
        </p:blipFill>
        <p:spPr bwMode="auto">
          <a:xfrm>
            <a:off x="0" y="12700"/>
            <a:ext cx="91567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34" charset="-128"/>
          <a:cs typeface="+mj-cs"/>
        </a:defRPr>
      </a:lvl1pPr>
      <a:lvl2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2pPr>
      <a:lvl3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3pPr>
      <a:lvl4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4pPr>
      <a:lvl5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pitchFamily="34" charset="-128"/>
          <a:cs typeface="+mn-cs"/>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34" charset="-128"/>
          <a:cs typeface="+mn-cs"/>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34" charset="-128"/>
          <a:cs typeface="+mn-cs"/>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19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819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B7F230A8-12DF-4DF4-9E42-75433F29C857}" type="datetimeFigureOut">
              <a:rPr lang="en-US"/>
              <a:pPr/>
              <a:t>8/13/2011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latin typeface="Arial"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9E220958-DE3A-4651-803A-EB255A1FDA59}" type="slidenum">
              <a:rPr lang="en-US"/>
              <a:pPr/>
              <a:t>‹#›</a:t>
            </a:fld>
            <a:endParaRPr lang="en-US"/>
          </a:p>
        </p:txBody>
      </p:sp>
      <p:pic>
        <p:nvPicPr>
          <p:cNvPr id="8199" name="Picture 7" descr="Piers Clifford text page.jpg"/>
          <p:cNvPicPr>
            <a:picLocks noChangeAspect="1"/>
          </p:cNvPicPr>
          <p:nvPr/>
        </p:nvPicPr>
        <p:blipFill>
          <a:blip r:embed="rId16"/>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34" charset="-128"/>
          <a:cs typeface="+mj-cs"/>
        </a:defRPr>
      </a:lvl1pPr>
      <a:lvl2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2pPr>
      <a:lvl3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3pPr>
      <a:lvl4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4pPr>
      <a:lvl5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pitchFamily="34" charset="-128"/>
          <a:cs typeface="+mn-cs"/>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34" charset="-128"/>
          <a:cs typeface="+mn-cs"/>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34" charset="-128"/>
          <a:cs typeface="+mn-cs"/>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err="1" smtClean="0"/>
              <a:t>Subclavian</a:t>
            </a:r>
            <a:r>
              <a:rPr lang="en-GB" dirty="0" smtClean="0"/>
              <a:t> artery angioplasty</a:t>
            </a:r>
            <a:endParaRPr lang="en-US" dirty="0"/>
          </a:p>
        </p:txBody>
      </p:sp>
      <p:sp>
        <p:nvSpPr>
          <p:cNvPr id="3" name="Subtitle 2"/>
          <p:cNvSpPr>
            <a:spLocks noGrp="1"/>
          </p:cNvSpPr>
          <p:nvPr>
            <p:ph type="subTitle" idx="1"/>
          </p:nvPr>
        </p:nvSpPr>
        <p:spPr/>
        <p:txBody>
          <a:bodyPr/>
          <a:lstStyle/>
          <a:p>
            <a:r>
              <a:rPr lang="en-GB" dirty="0" smtClean="0"/>
              <a:t>Piers Clifford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428604"/>
            <a:ext cx="8229600" cy="1143000"/>
          </a:xfrm>
        </p:spPr>
        <p:txBody>
          <a:bodyPr>
            <a:normAutofit fontScale="90000"/>
          </a:bodyPr>
          <a:lstStyle/>
          <a:p>
            <a:r>
              <a:rPr lang="en-GB" dirty="0" err="1" smtClean="0"/>
              <a:t>Subclavian</a:t>
            </a:r>
            <a:r>
              <a:rPr lang="en-GB" dirty="0" smtClean="0"/>
              <a:t> steal syndrome post CABG</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ORIGINAL CONTRIBUTIONS:</a:t>
            </a:r>
            <a:br>
              <a:rPr lang="en-US" b="1" dirty="0" smtClean="0"/>
            </a:br>
            <a:r>
              <a:rPr lang="en-US" b="1" dirty="0" err="1" smtClean="0"/>
              <a:t>Percutaneous</a:t>
            </a:r>
            <a:r>
              <a:rPr lang="en-US" b="1" dirty="0" smtClean="0"/>
              <a:t> Treatment of Coronary </a:t>
            </a:r>
            <a:r>
              <a:rPr lang="en-US" b="1" dirty="0" err="1" smtClean="0"/>
              <a:t>Subclavian</a:t>
            </a:r>
            <a:r>
              <a:rPr lang="en-US" b="1" dirty="0" smtClean="0"/>
              <a:t> Steal Syndrome</a:t>
            </a:r>
            <a:br>
              <a:rPr lang="en-US" b="1" dirty="0" smtClean="0"/>
            </a:br>
            <a:r>
              <a:rPr lang="en-US" dirty="0" smtClean="0"/>
              <a:t>- </a:t>
            </a:r>
            <a:r>
              <a:rPr lang="en-US" dirty="0" smtClean="0">
                <a:hlinkClick r:id="" action="ppaction://hlinkfile"/>
              </a:rPr>
              <a:t>Niall T. </a:t>
            </a:r>
            <a:r>
              <a:rPr lang="en-US" dirty="0" err="1" smtClean="0">
                <a:hlinkClick r:id="" action="ppaction://hlinkfile"/>
              </a:rPr>
              <a:t>Mulvihill</a:t>
            </a:r>
            <a:r>
              <a:rPr lang="en-US" dirty="0" smtClean="0">
                <a:hlinkClick r:id="" action="ppaction://hlinkfile"/>
              </a:rPr>
              <a:t>, MD, Mohamed </a:t>
            </a:r>
            <a:r>
              <a:rPr lang="en-US" dirty="0" err="1" smtClean="0">
                <a:hlinkClick r:id="" action="ppaction://hlinkfile"/>
              </a:rPr>
              <a:t>Loutfi</a:t>
            </a:r>
            <a:r>
              <a:rPr lang="en-US" dirty="0" smtClean="0">
                <a:hlinkClick r:id="" action="ppaction://hlinkfile"/>
              </a:rPr>
              <a:t>, MD, Emmanuel </a:t>
            </a:r>
            <a:r>
              <a:rPr lang="en-US" dirty="0" err="1" smtClean="0">
                <a:hlinkClick r:id="" action="ppaction://hlinkfile"/>
              </a:rPr>
              <a:t>Salengro</a:t>
            </a:r>
            <a:r>
              <a:rPr lang="en-US" dirty="0" smtClean="0">
                <a:hlinkClick r:id="" action="ppaction://hlinkfile"/>
              </a:rPr>
              <a:t>, MD, Marco </a:t>
            </a:r>
            <a:r>
              <a:rPr lang="en-US" dirty="0" err="1" smtClean="0">
                <a:hlinkClick r:id="" action="ppaction://hlinkfile"/>
              </a:rPr>
              <a:t>Boccalatte</a:t>
            </a:r>
            <a:r>
              <a:rPr lang="en-US" dirty="0" smtClean="0">
                <a:hlinkClick r:id="" action="ppaction://hlinkfile"/>
              </a:rPr>
              <a:t>, MD, Jean Claude </a:t>
            </a:r>
            <a:r>
              <a:rPr lang="en-US" dirty="0" err="1" smtClean="0">
                <a:hlinkClick r:id="" action="ppaction://hlinkfile"/>
              </a:rPr>
              <a:t>Laborde</a:t>
            </a:r>
            <a:r>
              <a:rPr lang="en-US" dirty="0" smtClean="0">
                <a:hlinkClick r:id="" action="ppaction://hlinkfile"/>
              </a:rPr>
              <a:t>, MD, Jean </a:t>
            </a:r>
            <a:r>
              <a:rPr lang="en-US" dirty="0" err="1" smtClean="0">
                <a:hlinkClick r:id="" action="ppaction://hlinkfile"/>
              </a:rPr>
              <a:t>Fajadet</a:t>
            </a:r>
            <a:r>
              <a:rPr lang="en-US" dirty="0" smtClean="0">
                <a:hlinkClick r:id="" action="ppaction://hlinkfile"/>
              </a:rPr>
              <a:t>, MD, Jean Marco, MD</a:t>
            </a:r>
            <a:endParaRPr lang="en-US" dirty="0" smtClean="0"/>
          </a:p>
          <a:p>
            <a:r>
              <a:rPr lang="en-US" dirty="0" smtClean="0"/>
              <a:t>Coronary </a:t>
            </a:r>
            <a:r>
              <a:rPr lang="en-US" dirty="0" err="1" smtClean="0"/>
              <a:t>subclavian</a:t>
            </a:r>
            <a:r>
              <a:rPr lang="en-US" dirty="0" smtClean="0"/>
              <a:t> steal syndrome arises when a </a:t>
            </a:r>
            <a:r>
              <a:rPr lang="en-US" dirty="0" err="1" smtClean="0"/>
              <a:t>stenosis</a:t>
            </a:r>
            <a:r>
              <a:rPr lang="en-US" dirty="0" smtClean="0"/>
              <a:t> of the </a:t>
            </a:r>
            <a:r>
              <a:rPr lang="en-US" dirty="0" err="1" smtClean="0"/>
              <a:t>subclavian</a:t>
            </a:r>
            <a:r>
              <a:rPr lang="en-US" dirty="0" smtClean="0"/>
              <a:t> artery results in reduced </a:t>
            </a:r>
            <a:r>
              <a:rPr lang="en-US" dirty="0" err="1" smtClean="0"/>
              <a:t>antegrade</a:t>
            </a:r>
            <a:r>
              <a:rPr lang="en-US" dirty="0" smtClean="0"/>
              <a:t> or retrograde flow in an internal mammary artery with resultant coronary ischemia. This occurs in patients who have previously undergone surgical coronary revascularization utilizing an internal mammary artery graft. This syndrome can be successfully treated </a:t>
            </a:r>
            <a:r>
              <a:rPr lang="en-US" dirty="0" err="1" smtClean="0"/>
              <a:t>percutaneously</a:t>
            </a:r>
            <a:r>
              <a:rPr lang="en-US" dirty="0" smtClean="0"/>
              <a:t> with excellent immediate and long-term results.</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642918"/>
            <a:ext cx="8229600" cy="1143000"/>
          </a:xfrm>
        </p:spPr>
        <p:txBody>
          <a:bodyPr>
            <a:normAutofit/>
          </a:bodyPr>
          <a:lstStyle/>
          <a:p>
            <a:r>
              <a:rPr lang="en-GB" sz="2800" dirty="0" smtClean="0"/>
              <a:t>Review of experience for </a:t>
            </a:r>
            <a:r>
              <a:rPr lang="en-GB" sz="2800" dirty="0" err="1" smtClean="0"/>
              <a:t>subclavian</a:t>
            </a:r>
            <a:r>
              <a:rPr lang="en-GB" sz="2800" dirty="0" smtClean="0"/>
              <a:t> steal</a:t>
            </a:r>
            <a:endParaRPr lang="en-US" sz="2800" dirty="0"/>
          </a:p>
        </p:txBody>
      </p:sp>
      <p:sp>
        <p:nvSpPr>
          <p:cNvPr id="3" name="Content Placeholder 2"/>
          <p:cNvSpPr>
            <a:spLocks noGrp="1"/>
          </p:cNvSpPr>
          <p:nvPr>
            <p:ph idx="1"/>
          </p:nvPr>
        </p:nvSpPr>
        <p:spPr/>
        <p:txBody>
          <a:bodyPr>
            <a:normAutofit fontScale="70000" lnSpcReduction="20000"/>
          </a:bodyPr>
          <a:lstStyle/>
          <a:p>
            <a:r>
              <a:rPr lang="en-GB" dirty="0" err="1" smtClean="0"/>
              <a:t>Percutaneous</a:t>
            </a:r>
            <a:r>
              <a:rPr lang="en-GB" dirty="0" smtClean="0"/>
              <a:t> </a:t>
            </a:r>
            <a:r>
              <a:rPr lang="en-GB" dirty="0" err="1" smtClean="0"/>
              <a:t>transluminal</a:t>
            </a:r>
            <a:r>
              <a:rPr lang="en-GB" dirty="0" smtClean="0"/>
              <a:t> angioplasty initially has a high rate of technical success, and </a:t>
            </a:r>
            <a:r>
              <a:rPr lang="en-GB" dirty="0" err="1" smtClean="0"/>
              <a:t>stenting</a:t>
            </a:r>
            <a:r>
              <a:rPr lang="en-GB" dirty="0" smtClean="0"/>
              <a:t> can be used if angioplasty fails. For occlusive lesions, stent placement can be expected in more than 50% of cases. Initial reports suggest patency rates of </a:t>
            </a:r>
            <a:r>
              <a:rPr lang="en-GB" dirty="0" err="1" smtClean="0"/>
              <a:t>subclavian</a:t>
            </a:r>
            <a:r>
              <a:rPr lang="en-GB" dirty="0" smtClean="0"/>
              <a:t> </a:t>
            </a:r>
            <a:r>
              <a:rPr lang="en-GB" dirty="0" err="1" smtClean="0"/>
              <a:t>stenting</a:t>
            </a:r>
            <a:r>
              <a:rPr lang="en-GB" dirty="0" smtClean="0"/>
              <a:t> at 3 years up to be 90%, although angioplasty can have a 5-year primary patency rate of 89%. Balloon expandable stents or short self-expanding stents can be used, although the former are presently easier to precisely place and better able to resist recoil from surrounding calcified arteries.</a:t>
            </a:r>
          </a:p>
          <a:p>
            <a:r>
              <a:rPr lang="en-GB" dirty="0" smtClean="0"/>
              <a:t>Despite the risk of embolism through the vertebral artery, </a:t>
            </a:r>
            <a:r>
              <a:rPr lang="en-GB" dirty="0" err="1" smtClean="0"/>
              <a:t>vertebrobasilar</a:t>
            </a:r>
            <a:r>
              <a:rPr lang="en-GB" dirty="0" smtClean="0"/>
              <a:t> stroke appears to be rare and may be related to delayed establishment of </a:t>
            </a:r>
            <a:r>
              <a:rPr lang="en-GB" dirty="0" err="1" smtClean="0"/>
              <a:t>antegrade</a:t>
            </a:r>
            <a:r>
              <a:rPr lang="en-GB" dirty="0" smtClean="0"/>
              <a:t> flow in the vertebral artery after angioplasty. Nevertheless, combined stroke and death rates have been reported at rates of 3.6%. Distal protection devices may be useful, particularly for </a:t>
            </a:r>
            <a:r>
              <a:rPr lang="en-GB" dirty="0" err="1" smtClean="0"/>
              <a:t>subclavian</a:t>
            </a:r>
            <a:r>
              <a:rPr lang="en-GB" dirty="0" smtClean="0"/>
              <a:t> lesions containing thrombosis/unstable plaque.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00042"/>
            <a:ext cx="8229600" cy="1143000"/>
          </a:xfrm>
        </p:spPr>
        <p:txBody>
          <a:bodyPr/>
          <a:lstStyle/>
          <a:p>
            <a:r>
              <a:rPr lang="en-GB" dirty="0" smtClean="0"/>
              <a:t>Case History</a:t>
            </a:r>
            <a:endParaRPr lang="en-US" dirty="0"/>
          </a:p>
        </p:txBody>
      </p:sp>
      <p:sp>
        <p:nvSpPr>
          <p:cNvPr id="3" name="Content Placeholder 2"/>
          <p:cNvSpPr>
            <a:spLocks noGrp="1"/>
          </p:cNvSpPr>
          <p:nvPr>
            <p:ph idx="1"/>
          </p:nvPr>
        </p:nvSpPr>
        <p:spPr/>
        <p:txBody>
          <a:bodyPr/>
          <a:lstStyle/>
          <a:p>
            <a:r>
              <a:rPr lang="en-GB" dirty="0" smtClean="0"/>
              <a:t>Mr DP</a:t>
            </a:r>
          </a:p>
          <a:p>
            <a:r>
              <a:rPr lang="en-GB" dirty="0" smtClean="0"/>
              <a:t>Aged 62</a:t>
            </a:r>
          </a:p>
          <a:p>
            <a:r>
              <a:rPr lang="en-GB" dirty="0" smtClean="0"/>
              <a:t>Asian diabetic </a:t>
            </a:r>
            <a:r>
              <a:rPr lang="en-GB" dirty="0" err="1" smtClean="0"/>
              <a:t>hyperlipidaemic</a:t>
            </a:r>
            <a:endParaRPr lang="en-GB" dirty="0" smtClean="0"/>
          </a:p>
          <a:p>
            <a:r>
              <a:rPr lang="en-GB" dirty="0" smtClean="0"/>
              <a:t>Previous CABG including LIMA graft</a:t>
            </a:r>
          </a:p>
          <a:p>
            <a:r>
              <a:rPr lang="en-GB" dirty="0" smtClean="0"/>
              <a:t>Admitted elsewhere with </a:t>
            </a:r>
            <a:r>
              <a:rPr lang="en-GB" dirty="0" err="1" smtClean="0"/>
              <a:t>troponin</a:t>
            </a:r>
            <a:r>
              <a:rPr lang="en-GB" dirty="0" smtClean="0"/>
              <a:t> positive event</a:t>
            </a:r>
          </a:p>
          <a:p>
            <a:r>
              <a:rPr lang="en-GB" dirty="0" smtClean="0"/>
              <a:t>Coronary angiogram performed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428604"/>
            <a:ext cx="8229600" cy="1143000"/>
          </a:xfrm>
        </p:spPr>
        <p:txBody>
          <a:bodyPr/>
          <a:lstStyle/>
          <a:p>
            <a:r>
              <a:rPr lang="en-GB" dirty="0" smtClean="0"/>
              <a:t>Case history</a:t>
            </a:r>
            <a:endParaRPr lang="en-US" dirty="0"/>
          </a:p>
        </p:txBody>
      </p:sp>
      <p:sp>
        <p:nvSpPr>
          <p:cNvPr id="3" name="Content Placeholder 2"/>
          <p:cNvSpPr>
            <a:spLocks noGrp="1"/>
          </p:cNvSpPr>
          <p:nvPr>
            <p:ph idx="1"/>
          </p:nvPr>
        </p:nvSpPr>
        <p:spPr/>
        <p:txBody>
          <a:bodyPr/>
          <a:lstStyle/>
          <a:p>
            <a:r>
              <a:rPr lang="en-GB" dirty="0" smtClean="0"/>
              <a:t>Transferred to HH </a:t>
            </a:r>
          </a:p>
          <a:p>
            <a:r>
              <a:rPr lang="en-GB" dirty="0" smtClean="0"/>
              <a:t>Radiologists involved in case planning</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00042"/>
            <a:ext cx="8229600" cy="1143000"/>
          </a:xfrm>
        </p:spPr>
        <p:txBody>
          <a:bodyPr/>
          <a:lstStyle/>
          <a:p>
            <a:r>
              <a:rPr lang="en-GB" dirty="0" smtClean="0"/>
              <a:t>Clinical experience</a:t>
            </a:r>
            <a:endParaRPr lang="en-US" dirty="0"/>
          </a:p>
        </p:txBody>
      </p:sp>
      <p:sp>
        <p:nvSpPr>
          <p:cNvPr id="3" name="Content Placeholder 2"/>
          <p:cNvSpPr>
            <a:spLocks noGrp="1"/>
          </p:cNvSpPr>
          <p:nvPr>
            <p:ph idx="1"/>
          </p:nvPr>
        </p:nvSpPr>
        <p:spPr/>
        <p:txBody>
          <a:bodyPr>
            <a:normAutofit fontScale="55000" lnSpcReduction="20000"/>
          </a:bodyPr>
          <a:lstStyle/>
          <a:p>
            <a:endParaRPr lang="en-GB" dirty="0" smtClean="0"/>
          </a:p>
          <a:p>
            <a:pPr>
              <a:buNone/>
            </a:pPr>
            <a:r>
              <a:rPr lang="en-GB" dirty="0" smtClean="0"/>
              <a:t>21 patients (1 1 men and 10 women) in Charlottesville with</a:t>
            </a:r>
            <a:r>
              <a:rPr lang="en-GB" baseline="30000" dirty="0" smtClean="0"/>
              <a:t> </a:t>
            </a:r>
            <a:r>
              <a:rPr lang="en-GB" dirty="0" smtClean="0"/>
              <a:t>significant left </a:t>
            </a:r>
            <a:r>
              <a:rPr lang="en-GB" dirty="0" err="1" smtClean="0"/>
              <a:t>subclavian</a:t>
            </a:r>
            <a:r>
              <a:rPr lang="en-GB" dirty="0" smtClean="0"/>
              <a:t> artery </a:t>
            </a:r>
            <a:r>
              <a:rPr lang="en-GB" dirty="0" err="1" smtClean="0"/>
              <a:t>stenosis</a:t>
            </a:r>
            <a:r>
              <a:rPr lang="en-GB" dirty="0" smtClean="0"/>
              <a:t> were treated; 18</a:t>
            </a:r>
            <a:r>
              <a:rPr lang="en-GB" baseline="30000" dirty="0" smtClean="0"/>
              <a:t> </a:t>
            </a:r>
            <a:r>
              <a:rPr lang="en-GB" dirty="0" smtClean="0"/>
              <a:t>patients had a prior LIMA bypass graft, and 3 patients were</a:t>
            </a:r>
            <a:r>
              <a:rPr lang="en-GB" baseline="30000" dirty="0" smtClean="0"/>
              <a:t> </a:t>
            </a:r>
            <a:r>
              <a:rPr lang="en-GB" dirty="0" smtClean="0"/>
              <a:t>treated before coronary artery bypass surgery. Angiographic</a:t>
            </a:r>
            <a:r>
              <a:rPr lang="en-GB" baseline="30000" dirty="0" smtClean="0"/>
              <a:t> </a:t>
            </a:r>
            <a:r>
              <a:rPr lang="en-GB" dirty="0" smtClean="0"/>
              <a:t>follow-up was performed in 12 patients and clinical follow-up</a:t>
            </a:r>
            <a:r>
              <a:rPr lang="en-GB" baseline="30000" dirty="0" smtClean="0"/>
              <a:t> </a:t>
            </a:r>
            <a:r>
              <a:rPr lang="en-GB" dirty="0" smtClean="0"/>
              <a:t>was obtained in all patients. All lesions were atherosclerotic</a:t>
            </a:r>
            <a:r>
              <a:rPr lang="en-GB" baseline="30000" dirty="0" smtClean="0"/>
              <a:t> </a:t>
            </a:r>
            <a:r>
              <a:rPr lang="en-GB" dirty="0" smtClean="0"/>
              <a:t>in </a:t>
            </a:r>
            <a:r>
              <a:rPr lang="en-GB" dirty="0" err="1" smtClean="0"/>
              <a:t>etiology</a:t>
            </a:r>
            <a:r>
              <a:rPr lang="en-GB" dirty="0" smtClean="0"/>
              <a:t> and located in the proximal left </a:t>
            </a:r>
            <a:r>
              <a:rPr lang="en-GB" dirty="0" err="1" smtClean="0"/>
              <a:t>subclavian</a:t>
            </a:r>
            <a:r>
              <a:rPr lang="en-GB" dirty="0" smtClean="0"/>
              <a:t> artery.</a:t>
            </a:r>
            <a:r>
              <a:rPr lang="en-GB" baseline="30000" dirty="0" smtClean="0"/>
              <a:t> </a:t>
            </a:r>
            <a:r>
              <a:rPr lang="en-GB" dirty="0" smtClean="0"/>
              <a:t>The mean </a:t>
            </a:r>
            <a:r>
              <a:rPr lang="en-GB" dirty="0" err="1" smtClean="0"/>
              <a:t>stenosis</a:t>
            </a:r>
            <a:r>
              <a:rPr lang="en-GB" dirty="0" smtClean="0"/>
              <a:t> was 81% (range 50-100%). All patients initially</a:t>
            </a:r>
            <a:r>
              <a:rPr lang="en-GB" baseline="30000" dirty="0" smtClean="0"/>
              <a:t> </a:t>
            </a:r>
            <a:r>
              <a:rPr lang="en-GB" dirty="0" smtClean="0"/>
              <a:t>underwent PTA. Stents were placed in 7 patients for suboptimal</a:t>
            </a:r>
            <a:r>
              <a:rPr lang="en-GB" baseline="30000" dirty="0" smtClean="0"/>
              <a:t> </a:t>
            </a:r>
            <a:r>
              <a:rPr lang="en-GB" dirty="0" smtClean="0"/>
              <a:t>PTA results. </a:t>
            </a:r>
          </a:p>
          <a:p>
            <a:pPr>
              <a:buNone/>
            </a:pPr>
            <a:r>
              <a:rPr lang="en-GB" dirty="0" smtClean="0"/>
              <a:t>Technical success was achieved in all patients.</a:t>
            </a:r>
            <a:r>
              <a:rPr lang="en-GB" baseline="30000" dirty="0" smtClean="0"/>
              <a:t> </a:t>
            </a:r>
            <a:r>
              <a:rPr lang="en-GB" dirty="0" smtClean="0"/>
              <a:t>There were 2</a:t>
            </a:r>
            <a:r>
              <a:rPr lang="en-GB" baseline="30000" dirty="0" smtClean="0"/>
              <a:t> </a:t>
            </a:r>
            <a:r>
              <a:rPr lang="en-GB" dirty="0" smtClean="0"/>
              <a:t>minor and 2 major complications. The 30-day mortality rate was</a:t>
            </a:r>
            <a:r>
              <a:rPr lang="en-GB" baseline="30000" dirty="0" smtClean="0"/>
              <a:t> </a:t>
            </a:r>
            <a:r>
              <a:rPr lang="en-GB" dirty="0" smtClean="0"/>
              <a:t>9.5% (2 patients).  Three</a:t>
            </a:r>
            <a:r>
              <a:rPr lang="en-GB" baseline="30000" dirty="0" smtClean="0"/>
              <a:t> </a:t>
            </a:r>
            <a:r>
              <a:rPr lang="en-GB" dirty="0" smtClean="0"/>
              <a:t>patients were found to have recurrent </a:t>
            </a:r>
            <a:r>
              <a:rPr lang="en-GB" dirty="0" err="1" smtClean="0"/>
              <a:t>stenoses</a:t>
            </a:r>
            <a:r>
              <a:rPr lang="en-GB" dirty="0" smtClean="0"/>
              <a:t> by angiography</a:t>
            </a:r>
            <a:r>
              <a:rPr lang="en-GB" baseline="30000" dirty="0" smtClean="0"/>
              <a:t> </a:t>
            </a:r>
            <a:r>
              <a:rPr lang="en-GB" dirty="0" smtClean="0"/>
              <a:t>8-43 months after PTA and 3 more had clinical signs of recurrent</a:t>
            </a:r>
            <a:r>
              <a:rPr lang="en-GB" baseline="30000" dirty="0" smtClean="0"/>
              <a:t> </a:t>
            </a:r>
            <a:r>
              <a:rPr lang="en-GB" dirty="0" err="1" smtClean="0"/>
              <a:t>stenosis</a:t>
            </a:r>
            <a:r>
              <a:rPr lang="en-GB" dirty="0" smtClean="0"/>
              <a:t>. Therefore, the long-term clinical patency rate of</a:t>
            </a:r>
            <a:r>
              <a:rPr lang="en-GB" baseline="30000" dirty="0" smtClean="0"/>
              <a:t> </a:t>
            </a:r>
            <a:r>
              <a:rPr lang="en-GB" dirty="0" smtClean="0"/>
              <a:t>LSA PTA and stent was 15 of 19 (79%). Therefore, the assisted patency was 15 of 19</a:t>
            </a:r>
            <a:r>
              <a:rPr lang="en-GB" baseline="30000" dirty="0" smtClean="0"/>
              <a:t> </a:t>
            </a:r>
            <a:r>
              <a:rPr lang="en-GB" dirty="0" smtClean="0"/>
              <a:t>(79%). </a:t>
            </a:r>
          </a:p>
          <a:p>
            <a:pPr>
              <a:buNone/>
            </a:pPr>
            <a:r>
              <a:rPr lang="en-GB" dirty="0" smtClean="0"/>
              <a:t>Eleven of 19 (58%) of the patients in long-term follow-up</a:t>
            </a:r>
            <a:r>
              <a:rPr lang="en-GB" baseline="30000" dirty="0" smtClean="0"/>
              <a:t> </a:t>
            </a:r>
            <a:r>
              <a:rPr lang="en-GB" dirty="0" smtClean="0"/>
              <a:t>had cardiac symptoms, but repeat angiography excluded recurrent</a:t>
            </a:r>
            <a:r>
              <a:rPr lang="en-GB" baseline="30000" dirty="0" smtClean="0"/>
              <a:t> </a:t>
            </a:r>
            <a:r>
              <a:rPr lang="en-GB" dirty="0" smtClean="0"/>
              <a:t>LSA </a:t>
            </a:r>
            <a:r>
              <a:rPr lang="en-GB" dirty="0" err="1" smtClean="0"/>
              <a:t>stenosis</a:t>
            </a:r>
            <a:r>
              <a:rPr lang="en-GB" dirty="0" smtClean="0"/>
              <a:t> as the cause of their symptoms in 7 cases. Only</a:t>
            </a:r>
            <a:r>
              <a:rPr lang="en-GB" baseline="30000" dirty="0" smtClean="0"/>
              <a:t> </a:t>
            </a:r>
            <a:r>
              <a:rPr lang="en-GB" dirty="0" smtClean="0"/>
              <a:t>4/19 (2 1%) had cardiac symptoms potentially attributable to</a:t>
            </a:r>
            <a:r>
              <a:rPr lang="en-GB" baseline="30000" dirty="0" smtClean="0"/>
              <a:t> </a:t>
            </a:r>
            <a:r>
              <a:rPr lang="en-GB" dirty="0" smtClean="0"/>
              <a:t>LSA </a:t>
            </a:r>
            <a:r>
              <a:rPr lang="en-GB" dirty="0" err="1" smtClean="0"/>
              <a:t>restenosis</a:t>
            </a:r>
            <a:r>
              <a:rPr lang="en-GB" dirty="0" smtClean="0"/>
              <a:t>.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lstStyle/>
          <a:p>
            <a:r>
              <a:rPr lang="en-GB" dirty="0" smtClean="0"/>
              <a:t>Elian et al </a:t>
            </a:r>
            <a:r>
              <a:rPr lang="en-GB" dirty="0" smtClean="0"/>
              <a:t>Israel</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We describe 7 patients, aged 55-75 years, 1.7-10.5 years after coronary bypass who presented with recurrent angina due to </a:t>
            </a:r>
            <a:r>
              <a:rPr lang="en-GB" dirty="0" err="1" smtClean="0"/>
              <a:t>subclavian</a:t>
            </a:r>
            <a:r>
              <a:rPr lang="en-GB" dirty="0" smtClean="0"/>
              <a:t> artery </a:t>
            </a:r>
            <a:r>
              <a:rPr lang="en-GB" dirty="0" err="1" smtClean="0"/>
              <a:t>stenosis</a:t>
            </a:r>
            <a:r>
              <a:rPr lang="en-GB" dirty="0" smtClean="0"/>
              <a:t>. The IMA graft was found open in each patient. </a:t>
            </a:r>
          </a:p>
          <a:p>
            <a:r>
              <a:rPr lang="en-GB" dirty="0" smtClean="0"/>
              <a:t>Angioplasty and </a:t>
            </a:r>
            <a:r>
              <a:rPr lang="en-GB" dirty="0" err="1" smtClean="0"/>
              <a:t>stenting</a:t>
            </a:r>
            <a:r>
              <a:rPr lang="en-GB" dirty="0" smtClean="0"/>
              <a:t> of the </a:t>
            </a:r>
            <a:r>
              <a:rPr lang="en-GB" dirty="0" err="1" smtClean="0"/>
              <a:t>subclavian</a:t>
            </a:r>
            <a:r>
              <a:rPr lang="en-GB" dirty="0" smtClean="0"/>
              <a:t> artery resulted in the immediate disappearance of angina and continuous benefit at a follow-up of 3-32 months. The </a:t>
            </a:r>
            <a:r>
              <a:rPr lang="en-GB" dirty="0" err="1" smtClean="0"/>
              <a:t>subclavian</a:t>
            </a:r>
            <a:r>
              <a:rPr lang="en-GB" dirty="0" smtClean="0"/>
              <a:t> coronary steal syndrome, although rare, is a severe condition readily treated by angioplasty and </a:t>
            </a:r>
            <a:r>
              <a:rPr lang="en-GB" dirty="0" err="1" smtClean="0"/>
              <a:t>stenting</a:t>
            </a:r>
            <a:r>
              <a:rPr lang="en-GB" dirty="0" smtClean="0"/>
              <a: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lstStyle/>
          <a:p>
            <a:r>
              <a:rPr lang="en-GB" dirty="0" smtClean="0"/>
              <a:t>Amor et al </a:t>
            </a:r>
            <a:endParaRPr lang="en-US" dirty="0"/>
          </a:p>
        </p:txBody>
      </p:sp>
      <p:sp>
        <p:nvSpPr>
          <p:cNvPr id="3" name="Content Placeholder 2"/>
          <p:cNvSpPr>
            <a:spLocks noGrp="1"/>
          </p:cNvSpPr>
          <p:nvPr>
            <p:ph idx="1"/>
          </p:nvPr>
        </p:nvSpPr>
        <p:spPr/>
        <p:txBody>
          <a:bodyPr>
            <a:normAutofit fontScale="70000" lnSpcReduction="20000"/>
          </a:bodyPr>
          <a:lstStyle/>
          <a:p>
            <a:r>
              <a:rPr lang="en-GB" dirty="0" smtClean="0"/>
              <a:t>New York experience in 89 </a:t>
            </a:r>
            <a:r>
              <a:rPr lang="en-GB" dirty="0" err="1" smtClean="0"/>
              <a:t>subclavian</a:t>
            </a:r>
            <a:r>
              <a:rPr lang="en-GB" dirty="0" smtClean="0"/>
              <a:t> obstructive lesions treated with </a:t>
            </a:r>
            <a:r>
              <a:rPr lang="en-GB" dirty="0" err="1" smtClean="0"/>
              <a:t>stenting</a:t>
            </a:r>
            <a:r>
              <a:rPr lang="en-GB" dirty="0" smtClean="0"/>
              <a:t>: 76 (85.3%) </a:t>
            </a:r>
            <a:r>
              <a:rPr lang="en-GB" dirty="0" err="1" smtClean="0"/>
              <a:t>stenoses</a:t>
            </a:r>
            <a:r>
              <a:rPr lang="en-GB" dirty="0" smtClean="0"/>
              <a:t> and 13 (14.6%) total occlusions. The left side was most frequently involved (83.1%), localized at the </a:t>
            </a:r>
            <a:r>
              <a:rPr lang="en-GB" dirty="0" err="1" smtClean="0"/>
              <a:t>prevertebral</a:t>
            </a:r>
            <a:r>
              <a:rPr lang="en-GB" dirty="0" smtClean="0"/>
              <a:t> segment in 91%. </a:t>
            </a:r>
          </a:p>
          <a:p>
            <a:r>
              <a:rPr lang="en-GB" dirty="0" smtClean="0"/>
              <a:t>Technical success was obtained in 83 (93.3%) cases, 100% in </a:t>
            </a:r>
            <a:r>
              <a:rPr lang="en-GB" dirty="0" err="1" smtClean="0"/>
              <a:t>stenotic</a:t>
            </a:r>
            <a:r>
              <a:rPr lang="en-GB" dirty="0" smtClean="0"/>
              <a:t> lesions and 53.8% in total occlusions. There were nine global complications (10.1%): five (5.6%) at site of puncture, two distal </a:t>
            </a:r>
            <a:r>
              <a:rPr lang="en-GB" dirty="0" err="1" smtClean="0"/>
              <a:t>embolization</a:t>
            </a:r>
            <a:r>
              <a:rPr lang="en-GB" dirty="0" smtClean="0"/>
              <a:t> (2.2%), and two (2.3%) major events. The long-term follow-up was 3.51 ± 1.98 years, during which time 13 (16.8%) </a:t>
            </a:r>
            <a:r>
              <a:rPr lang="en-GB" dirty="0" err="1" smtClean="0"/>
              <a:t>restenoses</a:t>
            </a:r>
            <a:r>
              <a:rPr lang="en-GB" dirty="0" smtClean="0"/>
              <a:t> and 2 (2.6%) </a:t>
            </a:r>
            <a:r>
              <a:rPr lang="en-GB" dirty="0" err="1" smtClean="0"/>
              <a:t>reocclusions</a:t>
            </a:r>
            <a:r>
              <a:rPr lang="en-GB" dirty="0" smtClean="0"/>
              <a:t> were noted. </a:t>
            </a:r>
          </a:p>
          <a:p>
            <a:r>
              <a:rPr lang="en-GB" dirty="0" smtClean="0"/>
              <a:t>Subgroup analysis of patients with </a:t>
            </a:r>
            <a:r>
              <a:rPr lang="en-GB" dirty="0" err="1" smtClean="0"/>
              <a:t>stenting</a:t>
            </a:r>
            <a:r>
              <a:rPr lang="en-GB" dirty="0" smtClean="0"/>
              <a:t> after </a:t>
            </a:r>
            <a:r>
              <a:rPr lang="en-GB" dirty="0" err="1" smtClean="0"/>
              <a:t>predilatation</a:t>
            </a:r>
            <a:r>
              <a:rPr lang="en-GB" dirty="0" smtClean="0"/>
              <a:t> versus direct </a:t>
            </a:r>
            <a:r>
              <a:rPr lang="en-GB" dirty="0" err="1" smtClean="0"/>
              <a:t>stenting</a:t>
            </a:r>
            <a:r>
              <a:rPr lang="en-GB" dirty="0" smtClean="0"/>
              <a:t> technique showed in-hospital complications only in the first group, with a </a:t>
            </a:r>
            <a:r>
              <a:rPr lang="en-GB" dirty="0" err="1" smtClean="0"/>
              <a:t>restenosis</a:t>
            </a:r>
            <a:r>
              <a:rPr lang="en-GB" dirty="0" smtClean="0"/>
              <a:t> rate of 28.5% vs. 4.7%, respectively (</a:t>
            </a:r>
            <a:r>
              <a:rPr lang="en-GB" i="1" dirty="0" smtClean="0"/>
              <a:t>P</a:t>
            </a:r>
            <a:r>
              <a:rPr lang="en-GB" dirty="0" smtClean="0"/>
              <a:t> = 0.003). We consider </a:t>
            </a:r>
            <a:r>
              <a:rPr lang="en-GB" dirty="0" err="1" smtClean="0"/>
              <a:t>stenting</a:t>
            </a:r>
            <a:r>
              <a:rPr lang="en-GB" dirty="0" smtClean="0"/>
              <a:t> for SA obstructive lesions the first therapeutic option. </a:t>
            </a:r>
            <a:r>
              <a:rPr lang="en-GB" dirty="0" err="1" smtClean="0"/>
              <a:t>Cathet</a:t>
            </a:r>
            <a:r>
              <a:rPr lang="en-GB" dirty="0" smtClean="0"/>
              <a:t> </a:t>
            </a:r>
            <a:r>
              <a:rPr lang="en-GB" dirty="0" err="1" smtClean="0"/>
              <a:t>Cardiovasc</a:t>
            </a:r>
            <a:r>
              <a:rPr lang="en-GB" dirty="0" smtClean="0"/>
              <a:t> </a:t>
            </a:r>
            <a:r>
              <a:rPr lang="en-GB" dirty="0" err="1" smtClean="0"/>
              <a:t>Interv</a:t>
            </a:r>
            <a:r>
              <a:rPr lang="en-GB" dirty="0" smtClean="0"/>
              <a:t> 2004;63:364-370</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p:spPr>
        <p:txBody>
          <a:bodyPr/>
          <a:lstStyle/>
          <a:p>
            <a:r>
              <a:rPr lang="en-GB" dirty="0" err="1" smtClean="0"/>
              <a:t>Subclavian</a:t>
            </a:r>
            <a:r>
              <a:rPr lang="en-GB" dirty="0" smtClean="0"/>
              <a:t> angioplasty</a:t>
            </a:r>
            <a:endParaRPr lang="en-US" dirty="0"/>
          </a:p>
        </p:txBody>
      </p:sp>
      <p:sp>
        <p:nvSpPr>
          <p:cNvPr id="3" name="Content Placeholder 2"/>
          <p:cNvSpPr>
            <a:spLocks noGrp="1"/>
          </p:cNvSpPr>
          <p:nvPr>
            <p:ph idx="1"/>
          </p:nvPr>
        </p:nvSpPr>
        <p:spPr/>
        <p:txBody>
          <a:bodyPr>
            <a:normAutofit/>
          </a:bodyPr>
          <a:lstStyle/>
          <a:p>
            <a:r>
              <a:rPr lang="en-GB" dirty="0" smtClean="0"/>
              <a:t>PCI of </a:t>
            </a:r>
            <a:r>
              <a:rPr lang="en-GB" dirty="0" err="1" smtClean="0"/>
              <a:t>subclavian</a:t>
            </a:r>
            <a:r>
              <a:rPr lang="en-GB" dirty="0" smtClean="0"/>
              <a:t> </a:t>
            </a:r>
            <a:r>
              <a:rPr lang="en-GB" dirty="0" err="1" smtClean="0"/>
              <a:t>stenosis</a:t>
            </a:r>
            <a:r>
              <a:rPr lang="en-GB" dirty="0" smtClean="0"/>
              <a:t> has technical success rates ranging from 83 to 100%. This technique, however, can result in distal </a:t>
            </a:r>
            <a:r>
              <a:rPr lang="en-GB" dirty="0" err="1" smtClean="0"/>
              <a:t>embolisation</a:t>
            </a:r>
            <a:r>
              <a:rPr lang="en-GB" dirty="0" smtClean="0"/>
              <a:t>. </a:t>
            </a:r>
          </a:p>
          <a:p>
            <a:r>
              <a:rPr lang="en-GB" dirty="0"/>
              <a:t>D</a:t>
            </a:r>
            <a:r>
              <a:rPr lang="en-GB" dirty="0" smtClean="0"/>
              <a:t>eployment of a double balloon to protect the left internal mammary artery graft (Jones, Gateshead)</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ers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piers template</Template>
  <TotalTime>174</TotalTime>
  <Words>761</Words>
  <Application>Microsoft Office PowerPoint</Application>
  <PresentationFormat>On-screen Show (4:3)</PresentationFormat>
  <Paragraphs>42</Paragraphs>
  <Slides>9</Slides>
  <Notes>9</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piers template</vt:lpstr>
      <vt:lpstr>Custom Design</vt:lpstr>
      <vt:lpstr>Subclavian artery angioplasty</vt:lpstr>
      <vt:lpstr>Subclavian steal syndrome post CABG</vt:lpstr>
      <vt:lpstr>Review of experience for subclavian steal</vt:lpstr>
      <vt:lpstr>Case History</vt:lpstr>
      <vt:lpstr>Case history</vt:lpstr>
      <vt:lpstr>Clinical experience</vt:lpstr>
      <vt:lpstr>Elian et al Israel</vt:lpstr>
      <vt:lpstr>Amor et al </vt:lpstr>
      <vt:lpstr>Subclavian angioplasty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Subclavian artery angioplasty</dc:title>
  <dc:creator>Windows User</dc:creator>
  <cp:lastModifiedBy>Pirs</cp:lastModifiedBy>
  <cp:revision>14</cp:revision>
  <dcterms:created xsi:type="dcterms:W3CDTF">2008-01-27T15:42:15Z</dcterms:created>
  <dcterms:modified xsi:type="dcterms:W3CDTF">2011-08-13T10:43:29Z</dcterms:modified>
</cp:coreProperties>
</file>