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24"/>
  </p:notesMasterIdLst>
  <p:sldIdLst>
    <p:sldId id="256" r:id="rId3"/>
    <p:sldId id="276" r:id="rId4"/>
    <p:sldId id="278" r:id="rId5"/>
    <p:sldId id="265" r:id="rId6"/>
    <p:sldId id="274" r:id="rId7"/>
    <p:sldId id="275" r:id="rId8"/>
    <p:sldId id="272" r:id="rId9"/>
    <p:sldId id="270" r:id="rId10"/>
    <p:sldId id="268" r:id="rId11"/>
    <p:sldId id="266" r:id="rId12"/>
    <p:sldId id="267" r:id="rId13"/>
    <p:sldId id="269" r:id="rId14"/>
    <p:sldId id="273" r:id="rId15"/>
    <p:sldId id="257" r:id="rId16"/>
    <p:sldId id="279" r:id="rId17"/>
    <p:sldId id="280" r:id="rId18"/>
    <p:sldId id="281" r:id="rId19"/>
    <p:sldId id="282" r:id="rId20"/>
    <p:sldId id="283" r:id="rId21"/>
    <p:sldId id="284" r:id="rId22"/>
    <p:sldId id="28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6D443-986F-413D-8A7C-36D032B170E7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D9CDF-ECF7-41EF-BAE5-1E55B91E0D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9CDF-ECF7-41EF-BAE5-1E55B91E0D1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500FD6-8EA3-4242-9896-37B6FC3066C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83E-A80A-4CAB-88F5-4661A4523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4E9C0-3BD1-469C-987D-5D11048E8326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EFF0-3C0C-448D-B4BD-61CDCEF2F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27D1-80D8-4F7D-A309-22043ED2867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EC624-4DC0-4155-B311-693EC7C0C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15D95-4227-4D4A-B7AD-D5AE8F321A7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B27C-EE49-4968-8AF0-175673E1C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FD170-31B6-4A85-B0CE-9BC70FBAF88B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4224D-AAAB-48F4-AB8E-5C1AAAA58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C5BF53-BFB9-47B9-8825-778D4D1A6AC4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2CD9-FCED-4266-8471-872128AF3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B8360-26D1-428C-9508-53EB159DCE11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5875C-CBCE-45CD-943D-66FD6CA1A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0284B-D6F3-4C86-8AD1-F2081FB084C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28E7D-8AF3-4862-BB5C-8779353309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BFEBC8-B5FF-4382-BED6-C305429F0ED6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DB8E1-970E-48AE-8078-C3B62467A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6C991-623E-4D98-A88C-AD2ACCE7F8F0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B9348-8EC6-4AB8-8655-14AF0670FE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F7267-BA3A-4C85-95D3-69000743EB6A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1A7EE-F702-4BC7-AE0D-98998E4A3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6AF4979D-F9FD-4FEC-A57C-97F7504113FC}" type="datetimeFigureOut">
              <a:rPr lang="en-US" smtClean="0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71CDA5D-377A-4957-98A4-EACE18943E8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7F230A8-12DF-4DF4-9E42-75433F29C857}" type="datetimeFigureOut">
              <a:rPr lang="en-US"/>
              <a:pPr/>
              <a:t>8/14/2011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E220958-DE3A-4651-803A-EB255A1FDA5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PPCI network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Buckinghamshire Hospitals NHS Trust</a:t>
            </a:r>
          </a:p>
          <a:p>
            <a:r>
              <a:rPr lang="en-GB" dirty="0" smtClean="0"/>
              <a:t>Piers Clifford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000100" y="1071546"/>
            <a:ext cx="7013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071538" y="928670"/>
            <a:ext cx="6600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071538" y="1000108"/>
            <a:ext cx="66135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Bradley et al. (Circulation 2006) performed a qualitative analysis of 11 hospitals in the National Registry of Myocardial Infarction that had median door-to-</a:t>
            </a:r>
            <a:r>
              <a:rPr lang="en-GB" dirty="0" err="1" smtClean="0"/>
              <a:t>ballon</a:t>
            </a:r>
            <a:r>
              <a:rPr lang="en-GB" dirty="0" smtClean="0"/>
              <a:t> times = or &lt; 90 minutes. They identified 8 themes that were present in all 11 hospitals:</a:t>
            </a:r>
            <a:r>
              <a:rPr lang="en-GB" baseline="30000" dirty="0" smtClean="0">
                <a:hlinkClick r:id="" action="ppaction://hlinkfile"/>
              </a:rPr>
              <a:t>[6]</a:t>
            </a:r>
            <a:endParaRPr lang="en-GB" dirty="0" smtClean="0"/>
          </a:p>
          <a:p>
            <a:r>
              <a:rPr lang="en-GB" dirty="0" smtClean="0"/>
              <a:t>An explicit goal of reducing door-to-balloon times </a:t>
            </a:r>
          </a:p>
          <a:p>
            <a:r>
              <a:rPr lang="en-GB" dirty="0" smtClean="0"/>
              <a:t>Visible support of senior management </a:t>
            </a:r>
          </a:p>
          <a:p>
            <a:r>
              <a:rPr lang="en-GB" dirty="0" smtClean="0"/>
              <a:t>Innovative, standardized protocols </a:t>
            </a:r>
          </a:p>
          <a:p>
            <a:r>
              <a:rPr lang="en-GB" dirty="0" smtClean="0"/>
              <a:t>Flexibility in implementing standardized protocols </a:t>
            </a:r>
          </a:p>
          <a:p>
            <a:r>
              <a:rPr lang="en-GB" dirty="0" smtClean="0"/>
              <a:t>Uncompromising individual clinical leaders </a:t>
            </a:r>
          </a:p>
          <a:p>
            <a:r>
              <a:rPr lang="en-GB" dirty="0" smtClean="0"/>
              <a:t>Collaborative interdisciplinary teams </a:t>
            </a:r>
          </a:p>
          <a:p>
            <a:r>
              <a:rPr lang="en-GB" dirty="0" smtClean="0"/>
              <a:t>Data feedback to monitor progress and identify problems or successes </a:t>
            </a:r>
          </a:p>
          <a:p>
            <a:r>
              <a:rPr lang="en-GB" dirty="0" smtClean="0"/>
              <a:t>Organizational culture that fostered persistence despite challenges and setbacks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en-GB" dirty="0" smtClean="0"/>
              <a:t>My own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26 PPCI last year- 11 came directly to A and E or were already in-patients.</a:t>
            </a:r>
          </a:p>
          <a:p>
            <a:r>
              <a:rPr lang="en-GB" dirty="0" smtClean="0"/>
              <a:t>59 patients were </a:t>
            </a:r>
            <a:r>
              <a:rPr lang="en-GB" dirty="0" err="1" smtClean="0"/>
              <a:t>thrombolysed</a:t>
            </a:r>
            <a:r>
              <a:rPr lang="en-GB" dirty="0" smtClean="0"/>
              <a:t>- PCI next list</a:t>
            </a:r>
          </a:p>
          <a:p>
            <a:r>
              <a:rPr lang="en-GB" dirty="0" smtClean="0"/>
              <a:t>2 PPCI deaths were patients in </a:t>
            </a:r>
            <a:r>
              <a:rPr lang="en-GB" dirty="0" err="1" smtClean="0"/>
              <a:t>cardiogenic</a:t>
            </a:r>
            <a:r>
              <a:rPr lang="en-GB" dirty="0" smtClean="0"/>
              <a:t> shock (one was 91 and other had recurrent VF arrests prior to </a:t>
            </a:r>
            <a:r>
              <a:rPr lang="en-GB" dirty="0" err="1" smtClean="0"/>
              <a:t>cath</a:t>
            </a:r>
            <a:r>
              <a:rPr lang="en-GB" dirty="0" smtClean="0"/>
              <a:t>)</a:t>
            </a:r>
          </a:p>
          <a:p>
            <a:r>
              <a:rPr lang="en-GB" dirty="0" smtClean="0"/>
              <a:t>In-hospital mortality for all MI was 5.9% (Dr Foster) – best in SHA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357290" y="1000108"/>
            <a:ext cx="60102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142976" y="1000108"/>
            <a:ext cx="61595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500166" y="1214422"/>
            <a:ext cx="59626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357290" y="1142984"/>
            <a:ext cx="60991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2071670" y="1214422"/>
            <a:ext cx="45085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Conclusions of NIAP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endParaRPr lang="en-GB" dirty="0" smtClean="0"/>
          </a:p>
          <a:p>
            <a:pPr algn="just">
              <a:buNone/>
            </a:pPr>
            <a:r>
              <a:rPr lang="en-GB" sz="6400" dirty="0" smtClean="0"/>
              <a:t>National roll-out of PPCI is feasible over the next three years but may be logistically challenging in some parts of the country.</a:t>
            </a:r>
          </a:p>
          <a:p>
            <a:pPr algn="just">
              <a:buNone/>
            </a:pPr>
            <a:r>
              <a:rPr lang="en-GB" sz="6400" dirty="0" smtClean="0"/>
              <a:t> </a:t>
            </a:r>
          </a:p>
          <a:p>
            <a:pPr algn="just">
              <a:buNone/>
            </a:pPr>
            <a:r>
              <a:rPr lang="en-GB" sz="6400" dirty="0" smtClean="0"/>
              <a:t>Times to treatment within 120 minutes are achievable but a PPCI service needs</a:t>
            </a:r>
          </a:p>
          <a:p>
            <a:pPr algn="just">
              <a:buNone/>
            </a:pPr>
            <a:r>
              <a:rPr lang="en-GB" sz="6400" dirty="0" smtClean="0"/>
              <a:t>to achieve these reliably regardless of the time of day or day of the week.</a:t>
            </a:r>
          </a:p>
          <a:p>
            <a:pPr algn="just">
              <a:buNone/>
            </a:pPr>
            <a:endParaRPr lang="en-GB" sz="6400" dirty="0" smtClean="0"/>
          </a:p>
          <a:p>
            <a:pPr algn="just">
              <a:buNone/>
            </a:pPr>
            <a:r>
              <a:rPr lang="en-GB" sz="6400" dirty="0" smtClean="0"/>
              <a:t>Hybrid services offering daytime PPCI and out-of-hours </a:t>
            </a:r>
            <a:r>
              <a:rPr lang="en-GB" sz="6400" dirty="0" err="1" smtClean="0"/>
              <a:t>thrombolysis</a:t>
            </a:r>
            <a:r>
              <a:rPr lang="en-GB" sz="6400" dirty="0" smtClean="0"/>
              <a:t> are not</a:t>
            </a:r>
          </a:p>
          <a:p>
            <a:pPr algn="just">
              <a:buNone/>
            </a:pPr>
            <a:r>
              <a:rPr lang="en-US" sz="6400" dirty="0" smtClean="0"/>
              <a:t>satisfactory.</a:t>
            </a:r>
          </a:p>
          <a:p>
            <a:pPr algn="just">
              <a:buNone/>
            </a:pPr>
            <a:r>
              <a:rPr lang="en-GB" sz="6400" dirty="0" smtClean="0"/>
              <a:t>      </a:t>
            </a:r>
          </a:p>
          <a:p>
            <a:pPr algn="just">
              <a:buNone/>
            </a:pPr>
            <a:r>
              <a:rPr lang="en-GB" sz="6400" dirty="0" smtClean="0"/>
              <a:t> A PPCI service needs to be 24/7 and carried out in centres with a sufficiently</a:t>
            </a:r>
          </a:p>
          <a:p>
            <a:pPr algn="just">
              <a:buNone/>
            </a:pPr>
            <a:r>
              <a:rPr lang="en-GB" sz="6400" dirty="0" smtClean="0"/>
              <a:t>high overall volume of cases to maintain and develop skills.</a:t>
            </a:r>
          </a:p>
          <a:p>
            <a:pPr algn="just">
              <a:buNone/>
            </a:pPr>
            <a:r>
              <a:rPr lang="en-GB" sz="6400" dirty="0" smtClean="0"/>
              <a:t> </a:t>
            </a:r>
          </a:p>
          <a:p>
            <a:pPr algn="just">
              <a:buNone/>
            </a:pPr>
            <a:r>
              <a:rPr lang="en-GB" sz="6400" dirty="0" smtClean="0"/>
              <a:t>If an acceptable PPCI service cannot be established, pre-hospital </a:t>
            </a:r>
            <a:r>
              <a:rPr lang="en-GB" sz="6400" dirty="0" err="1" smtClean="0"/>
              <a:t>thrombolysis</a:t>
            </a:r>
            <a:endParaRPr lang="en-GB" sz="6400" dirty="0" smtClean="0"/>
          </a:p>
          <a:p>
            <a:pPr algn="just">
              <a:buNone/>
            </a:pPr>
            <a:r>
              <a:rPr lang="en-GB" sz="6400" dirty="0" smtClean="0"/>
              <a:t>is preferable to in-hospital </a:t>
            </a:r>
            <a:r>
              <a:rPr lang="en-GB" sz="6400" dirty="0" err="1" smtClean="0"/>
              <a:t>thrombolysis</a:t>
            </a:r>
            <a:r>
              <a:rPr lang="en-GB" sz="6400" dirty="0" smtClean="0"/>
              <a:t>. </a:t>
            </a:r>
          </a:p>
          <a:p>
            <a:pPr algn="just">
              <a:buNone/>
            </a:pPr>
            <a:endParaRPr lang="en-GB" sz="6400" dirty="0" smtClean="0"/>
          </a:p>
          <a:p>
            <a:pPr>
              <a:buNone/>
            </a:pPr>
            <a:r>
              <a:rPr lang="en-GB" sz="6400" dirty="0" smtClean="0"/>
              <a:t>Forthcoming European guidelines are likely to recommend subsequent referral for coronary angiography for anyone </a:t>
            </a:r>
            <a:r>
              <a:rPr lang="en-US" sz="6400" dirty="0" smtClean="0"/>
              <a:t>having </a:t>
            </a:r>
            <a:r>
              <a:rPr lang="en-US" sz="6400" dirty="0" err="1" smtClean="0"/>
              <a:t>thrombolysis</a:t>
            </a:r>
            <a:r>
              <a:rPr lang="en-US" sz="6400" dirty="0" smtClean="0"/>
              <a:t>.</a:t>
            </a:r>
          </a:p>
          <a:p>
            <a:pPr algn="just">
              <a:buNone/>
            </a:pPr>
            <a:r>
              <a:rPr lang="en-GB" sz="6400" dirty="0" smtClean="0"/>
              <a:t> </a:t>
            </a:r>
            <a:endParaRPr lang="en-US" sz="6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7116343" cy="531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500166" y="1214422"/>
            <a:ext cx="59563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NIAP data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71546"/>
            <a:ext cx="46709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/>
          <a:lstStyle/>
          <a:p>
            <a:r>
              <a:rPr lang="en-GB" dirty="0" smtClean="0"/>
              <a:t>American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Setting </a:t>
            </a:r>
            <a:r>
              <a:rPr lang="en-US" dirty="0" smtClean="0"/>
              <a:t> A total of 446 acute care hospitals with 112 classified</a:t>
            </a:r>
            <a:r>
              <a:rPr lang="en-US" baseline="30000" dirty="0" smtClean="0"/>
              <a:t> </a:t>
            </a:r>
            <a:r>
              <a:rPr lang="en-US" dirty="0" smtClean="0"/>
              <a:t>as low volume ( 16 procedures), 223 as intermediate volume (17-48</a:t>
            </a:r>
            <a:r>
              <a:rPr lang="en-US" baseline="30000" dirty="0" smtClean="0"/>
              <a:t> </a:t>
            </a:r>
            <a:r>
              <a:rPr lang="en-US" dirty="0" smtClean="0"/>
              <a:t>procedures), and 111 as high volume ( 49 procedures) based on</a:t>
            </a:r>
            <a:r>
              <a:rPr lang="en-US" baseline="30000" dirty="0" smtClean="0"/>
              <a:t> </a:t>
            </a:r>
            <a:r>
              <a:rPr lang="en-US" dirty="0" smtClean="0"/>
              <a:t>their annual primary angioplasty volume.</a:t>
            </a:r>
            <a:r>
              <a:rPr lang="en-US" baseline="30000" dirty="0" smtClean="0"/>
              <a:t> </a:t>
            </a:r>
            <a:endParaRPr lang="en-US" dirty="0" smtClean="0"/>
          </a:p>
          <a:p>
            <a:r>
              <a:rPr lang="en-US" b="1" dirty="0" smtClean="0"/>
              <a:t>Patients </a:t>
            </a:r>
            <a:r>
              <a:rPr lang="en-US" dirty="0" smtClean="0"/>
              <a:t> A total of 62 299 patients with AMI treated</a:t>
            </a:r>
            <a:r>
              <a:rPr lang="en-US" baseline="30000" dirty="0" smtClean="0"/>
              <a:t> </a:t>
            </a:r>
            <a:r>
              <a:rPr lang="en-US" dirty="0" smtClean="0"/>
              <a:t>with primary angioplasty or thrombolytic therapy from June 1,</a:t>
            </a:r>
            <a:r>
              <a:rPr lang="en-US" baseline="30000" dirty="0" smtClean="0"/>
              <a:t> </a:t>
            </a:r>
            <a:r>
              <a:rPr lang="en-US" dirty="0" smtClean="0"/>
              <a:t>1994, through July 31, 1999.</a:t>
            </a:r>
            <a:r>
              <a:rPr lang="en-US" baseline="30000" dirty="0" smtClean="0"/>
              <a:t> </a:t>
            </a:r>
            <a:endParaRPr lang="en-US" dirty="0" smtClean="0"/>
          </a:p>
          <a:p>
            <a:r>
              <a:rPr lang="en-US" b="1" dirty="0" smtClean="0"/>
              <a:t>Main Outcome Measure </a:t>
            </a:r>
            <a:r>
              <a:rPr lang="en-US" dirty="0" smtClean="0"/>
              <a:t> In-hospital mortality.</a:t>
            </a:r>
            <a:r>
              <a:rPr lang="en-US" baseline="30000" dirty="0" smtClean="0"/>
              <a:t> </a:t>
            </a:r>
            <a:endParaRPr lang="en-US" dirty="0" smtClean="0"/>
          </a:p>
          <a:p>
            <a:r>
              <a:rPr lang="en-US" b="1" dirty="0" smtClean="0"/>
              <a:t>Results </a:t>
            </a:r>
            <a:r>
              <a:rPr lang="en-US" dirty="0" smtClean="0"/>
              <a:t> Mortality was lower among patients who received</a:t>
            </a:r>
            <a:r>
              <a:rPr lang="en-US" baseline="30000" dirty="0" smtClean="0"/>
              <a:t> </a:t>
            </a:r>
            <a:r>
              <a:rPr lang="en-US" dirty="0" smtClean="0"/>
              <a:t>primary angioplasty compared with those who received </a:t>
            </a:r>
            <a:r>
              <a:rPr lang="en-US" dirty="0" err="1" smtClean="0"/>
              <a:t>thrombolysis</a:t>
            </a:r>
            <a:r>
              <a:rPr lang="en-US" baseline="30000" dirty="0" smtClean="0"/>
              <a:t> </a:t>
            </a:r>
            <a:r>
              <a:rPr lang="en-US" dirty="0" smtClean="0"/>
              <a:t>at hospitals with intermediate volumes (4.5% </a:t>
            </a:r>
            <a:r>
              <a:rPr lang="en-US" dirty="0" err="1" smtClean="0"/>
              <a:t>vs</a:t>
            </a:r>
            <a:r>
              <a:rPr lang="en-US" dirty="0" smtClean="0"/>
              <a:t> 5.9%; </a:t>
            </a:r>
            <a:r>
              <a:rPr lang="en-US" i="1" dirty="0" smtClean="0"/>
              <a:t>P</a:t>
            </a:r>
            <a:r>
              <a:rPr lang="en-US" dirty="0" smtClean="0"/>
              <a:t>&lt;.001)</a:t>
            </a:r>
            <a:r>
              <a:rPr lang="en-US" baseline="30000" dirty="0" smtClean="0"/>
              <a:t> </a:t>
            </a:r>
            <a:r>
              <a:rPr lang="en-US" dirty="0" smtClean="0"/>
              <a:t>and high volumes (3.4% </a:t>
            </a:r>
            <a:r>
              <a:rPr lang="en-US" dirty="0" err="1" smtClean="0"/>
              <a:t>vs</a:t>
            </a:r>
            <a:r>
              <a:rPr lang="en-US" dirty="0" smtClean="0"/>
              <a:t> 5.4%; </a:t>
            </a:r>
            <a:r>
              <a:rPr lang="en-US" i="1" dirty="0" smtClean="0"/>
              <a:t>P</a:t>
            </a:r>
            <a:r>
              <a:rPr lang="en-US" dirty="0" smtClean="0"/>
              <a:t>&lt;.001) of primary angioplasty.</a:t>
            </a:r>
            <a:r>
              <a:rPr lang="en-US" baseline="30000" dirty="0" smtClean="0"/>
              <a:t> </a:t>
            </a:r>
            <a:r>
              <a:rPr lang="en-US" dirty="0" smtClean="0"/>
              <a:t>At low-volume hospitals, there was no significant difference</a:t>
            </a:r>
            <a:r>
              <a:rPr lang="en-US" baseline="30000" dirty="0" smtClean="0"/>
              <a:t> </a:t>
            </a:r>
            <a:r>
              <a:rPr lang="en-US" dirty="0" smtClean="0"/>
              <a:t>in mortality between patients treated with primary angioplasty</a:t>
            </a:r>
            <a:r>
              <a:rPr lang="en-US" baseline="30000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those treated with </a:t>
            </a:r>
            <a:r>
              <a:rPr lang="en-US" dirty="0" err="1" smtClean="0"/>
              <a:t>thrombolysis</a:t>
            </a:r>
            <a:r>
              <a:rPr lang="en-US" dirty="0" smtClean="0"/>
              <a:t> (6.2% </a:t>
            </a:r>
            <a:r>
              <a:rPr lang="en-US" dirty="0" err="1" smtClean="0"/>
              <a:t>vs</a:t>
            </a:r>
            <a:r>
              <a:rPr lang="en-US" dirty="0" smtClean="0"/>
              <a:t> 5.9%; </a:t>
            </a:r>
            <a:r>
              <a:rPr lang="en-US" i="1" dirty="0" smtClean="0"/>
              <a:t>P</a:t>
            </a:r>
            <a:r>
              <a:rPr lang="en-US" dirty="0" smtClean="0"/>
              <a:t> = .58).</a:t>
            </a:r>
            <a:r>
              <a:rPr lang="en-US" baseline="30000" dirty="0" smtClean="0"/>
              <a:t> </a:t>
            </a:r>
            <a:r>
              <a:rPr lang="en-US" dirty="0" smtClean="0"/>
              <a:t>Adjusting for differences in demographic, medical history, clinical</a:t>
            </a:r>
            <a:r>
              <a:rPr lang="en-US" baseline="30000" dirty="0" smtClean="0"/>
              <a:t> </a:t>
            </a:r>
            <a:r>
              <a:rPr lang="en-US" dirty="0" smtClean="0"/>
              <a:t>presentation, treatment, and hospital characteristics did not</a:t>
            </a:r>
            <a:r>
              <a:rPr lang="en-US" baseline="30000" dirty="0" smtClean="0"/>
              <a:t> </a:t>
            </a:r>
            <a:r>
              <a:rPr lang="en-US" dirty="0" smtClean="0"/>
              <a:t>significantly alter these findings.</a:t>
            </a:r>
            <a:r>
              <a:rPr lang="en-US" baseline="30000" dirty="0" smtClean="0"/>
              <a:t> </a:t>
            </a:r>
            <a:endParaRPr lang="en-US" dirty="0" smtClean="0"/>
          </a:p>
          <a:p>
            <a:r>
              <a:rPr lang="en-US" b="1" dirty="0" smtClean="0"/>
              <a:t>Conclusions </a:t>
            </a:r>
            <a:r>
              <a:rPr lang="en-US" dirty="0" smtClean="0"/>
              <a:t> In this study, patients with AMI treated at</a:t>
            </a:r>
            <a:r>
              <a:rPr lang="en-US" baseline="30000" dirty="0" smtClean="0"/>
              <a:t> </a:t>
            </a:r>
            <a:r>
              <a:rPr lang="en-US" dirty="0" smtClean="0"/>
              <a:t>hospitals with high or intermediate volumes of primary angioplasty</a:t>
            </a:r>
            <a:r>
              <a:rPr lang="en-US" baseline="30000" dirty="0" smtClean="0"/>
              <a:t> </a:t>
            </a:r>
            <a:r>
              <a:rPr lang="en-US" dirty="0" smtClean="0"/>
              <a:t>had lower mortality with primary angioplasty than with </a:t>
            </a:r>
            <a:r>
              <a:rPr lang="en-US" dirty="0" err="1" smtClean="0"/>
              <a:t>thrombolysis</a:t>
            </a:r>
            <a:r>
              <a:rPr lang="en-US" dirty="0" smtClean="0"/>
              <a:t>,</a:t>
            </a:r>
            <a:r>
              <a:rPr lang="en-US" baseline="30000" dirty="0" smtClean="0"/>
              <a:t> </a:t>
            </a:r>
            <a:r>
              <a:rPr lang="en-US" dirty="0" smtClean="0"/>
              <a:t>whereas patients with AMI treated at hospitals with low angioplasty</a:t>
            </a:r>
            <a:r>
              <a:rPr lang="en-US" baseline="30000" dirty="0" smtClean="0"/>
              <a:t> </a:t>
            </a:r>
            <a:r>
              <a:rPr lang="en-US" dirty="0" smtClean="0"/>
              <a:t>volumes had similar mortality outcomes with primary angioplasty</a:t>
            </a:r>
            <a:r>
              <a:rPr lang="en-US" baseline="30000" dirty="0" smtClean="0"/>
              <a:t> </a:t>
            </a:r>
            <a:r>
              <a:rPr lang="en-US" dirty="0" smtClean="0"/>
              <a:t>or </a:t>
            </a:r>
            <a:r>
              <a:rPr lang="en-US" dirty="0" err="1" smtClean="0"/>
              <a:t>thrombolysis</a:t>
            </a:r>
            <a:r>
              <a:rPr lang="en-US" dirty="0" smtClean="0"/>
              <a:t>.</a:t>
            </a:r>
            <a:r>
              <a:rPr lang="en-US" baseline="30000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Institutional resources</a:t>
            </a:r>
            <a:br>
              <a:rPr lang="en-GB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643050"/>
            <a:ext cx="7829576" cy="448311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Primary PCI is the routine treatment for eligible STEMI patients 24 hours a day, 7 days a week </a:t>
            </a:r>
          </a:p>
          <a:p>
            <a:r>
              <a:rPr lang="en-GB" dirty="0" smtClean="0"/>
              <a:t>Primary PCI is performed as soon as possible </a:t>
            </a:r>
          </a:p>
          <a:p>
            <a:r>
              <a:rPr lang="en-GB" dirty="0" smtClean="0"/>
              <a:t>Institution is capable of providing supportive care to STEMI patients and handling complications </a:t>
            </a:r>
          </a:p>
          <a:p>
            <a:r>
              <a:rPr lang="en-GB" dirty="0" smtClean="0"/>
              <a:t>For institution without on-site surgical backup, there is a written agreement with tertiary institution and ambulance service to provide for rapid transfer of STEMI patients when needed </a:t>
            </a:r>
          </a:p>
          <a:p>
            <a:pPr>
              <a:buNone/>
            </a:pPr>
            <a:r>
              <a:rPr lang="en-GB" dirty="0" smtClean="0"/>
              <a:t>Granger et al. (Circulation 2007)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Program requirements</a:t>
            </a:r>
            <a:br>
              <a:rPr lang="en-GB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Minimum of 36 primary PCI procedures and 400 total PCI procedures annually </a:t>
            </a:r>
          </a:p>
          <a:p>
            <a:r>
              <a:rPr lang="en-GB" dirty="0" smtClean="0"/>
              <a:t>Program is described in a "manual of operations" that is compliant with ACC/AHA guidelines </a:t>
            </a:r>
          </a:p>
          <a:p>
            <a:r>
              <a:rPr lang="en-GB" dirty="0" smtClean="0"/>
              <a:t>Mechanisms for monitoring program performance and ongoing quality improvement activities </a:t>
            </a:r>
            <a:endParaRPr lang="en-GB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071546"/>
            <a:ext cx="651954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500166" y="1000108"/>
            <a:ext cx="613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1285852" y="1000108"/>
            <a:ext cx="64611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er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piers template</Template>
  <TotalTime>209</TotalTime>
  <Words>443</Words>
  <Application>Microsoft Office PowerPoint</Application>
  <PresentationFormat>On-screen Show (4:3)</PresentationFormat>
  <Paragraphs>73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piers template</vt:lpstr>
      <vt:lpstr>Custom Design</vt:lpstr>
      <vt:lpstr>PPCI network </vt:lpstr>
      <vt:lpstr>Conclusions of NIAP project</vt:lpstr>
      <vt:lpstr>NIAP data</vt:lpstr>
      <vt:lpstr>American data</vt:lpstr>
      <vt:lpstr>Institutional resources </vt:lpstr>
      <vt:lpstr>Program requirements </vt:lpstr>
      <vt:lpstr>Slide 7</vt:lpstr>
      <vt:lpstr>Slide 8</vt:lpstr>
      <vt:lpstr>Slide 9</vt:lpstr>
      <vt:lpstr>Slide 10</vt:lpstr>
      <vt:lpstr>Slide 11</vt:lpstr>
      <vt:lpstr>Slide 12</vt:lpstr>
      <vt:lpstr>Slide 13</vt:lpstr>
      <vt:lpstr>My own experience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PPCI network</dc:title>
  <dc:creator>Windows User</dc:creator>
  <cp:lastModifiedBy>Pirs</cp:lastModifiedBy>
  <cp:revision>11</cp:revision>
  <dcterms:created xsi:type="dcterms:W3CDTF">2009-03-28T15:59:48Z</dcterms:created>
  <dcterms:modified xsi:type="dcterms:W3CDTF">2011-08-14T11:01:57Z</dcterms:modified>
</cp:coreProperties>
</file>