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notesSlides/notesSlide2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</p:sldMasterIdLst>
  <p:notesMasterIdLst>
    <p:notesMasterId r:id="rId43"/>
  </p:notesMasterIdLst>
  <p:sldIdLst>
    <p:sldId id="256" r:id="rId3"/>
    <p:sldId id="257" r:id="rId4"/>
    <p:sldId id="258" r:id="rId5"/>
    <p:sldId id="259" r:id="rId6"/>
    <p:sldId id="260" r:id="rId7"/>
    <p:sldId id="278" r:id="rId8"/>
    <p:sldId id="266" r:id="rId9"/>
    <p:sldId id="262" r:id="rId10"/>
    <p:sldId id="261" r:id="rId11"/>
    <p:sldId id="294" r:id="rId12"/>
    <p:sldId id="263" r:id="rId13"/>
    <p:sldId id="264" r:id="rId14"/>
    <p:sldId id="265" r:id="rId15"/>
    <p:sldId id="267" r:id="rId16"/>
    <p:sldId id="274" r:id="rId17"/>
    <p:sldId id="296" r:id="rId18"/>
    <p:sldId id="298" r:id="rId19"/>
    <p:sldId id="297" r:id="rId20"/>
    <p:sldId id="295" r:id="rId21"/>
    <p:sldId id="268" r:id="rId22"/>
    <p:sldId id="275" r:id="rId23"/>
    <p:sldId id="272" r:id="rId24"/>
    <p:sldId id="269" r:id="rId25"/>
    <p:sldId id="291" r:id="rId26"/>
    <p:sldId id="273" r:id="rId27"/>
    <p:sldId id="271" r:id="rId28"/>
    <p:sldId id="276" r:id="rId29"/>
    <p:sldId id="277" r:id="rId30"/>
    <p:sldId id="293" r:id="rId31"/>
    <p:sldId id="292" r:id="rId32"/>
    <p:sldId id="270" r:id="rId33"/>
    <p:sldId id="290" r:id="rId34"/>
    <p:sldId id="279" r:id="rId35"/>
    <p:sldId id="280" r:id="rId36"/>
    <p:sldId id="281" r:id="rId37"/>
    <p:sldId id="282" r:id="rId38"/>
    <p:sldId id="284" r:id="rId39"/>
    <p:sldId id="285" r:id="rId40"/>
    <p:sldId id="286" r:id="rId41"/>
    <p:sldId id="288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4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63F675-5280-44EB-80E1-EF5ADCB4F6DA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ACE956-4B3A-496D-9D83-B56435AECFE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CE956-4B3A-496D-9D83-B56435AECFE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CE956-4B3A-496D-9D83-B56435AECFE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CE956-4B3A-496D-9D83-B56435AECFEC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CE956-4B3A-496D-9D83-B56435AECFE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CE956-4B3A-496D-9D83-B56435AECFEC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CE956-4B3A-496D-9D83-B56435AECFEC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CE956-4B3A-496D-9D83-B56435AECFEC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CE956-4B3A-496D-9D83-B56435AECFEC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CE956-4B3A-496D-9D83-B56435AECFEC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CE956-4B3A-496D-9D83-B56435AECFEC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CE956-4B3A-496D-9D83-B56435AECFEC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CE956-4B3A-496D-9D83-B56435AECFE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CE956-4B3A-496D-9D83-B56435AECFEC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CE956-4B3A-496D-9D83-B56435AECFEC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CE956-4B3A-496D-9D83-B56435AECFEC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CE956-4B3A-496D-9D83-B56435AECFEC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CE956-4B3A-496D-9D83-B56435AECFEC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CE956-4B3A-496D-9D83-B56435AECFEC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CE956-4B3A-496D-9D83-B56435AECFEC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CE956-4B3A-496D-9D83-B56435AECFEC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CE956-4B3A-496D-9D83-B56435AECFEC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CE956-4B3A-496D-9D83-B56435AECFEC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CE956-4B3A-496D-9D83-B56435AECFE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CE956-4B3A-496D-9D83-B56435AECFEC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CE956-4B3A-496D-9D83-B56435AECFEC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CE956-4B3A-496D-9D83-B56435AECFEC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CE956-4B3A-496D-9D83-B56435AECFEC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CE956-4B3A-496D-9D83-B56435AECFEC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CE956-4B3A-496D-9D83-B56435AECFEC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CE956-4B3A-496D-9D83-B56435AECFEC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CE956-4B3A-496D-9D83-B56435AECFEC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CE956-4B3A-496D-9D83-B56435AECFEC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CE956-4B3A-496D-9D83-B56435AECFEC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CE956-4B3A-496D-9D83-B56435AECFE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CE956-4B3A-496D-9D83-B56435AECFEC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CE956-4B3A-496D-9D83-B56435AECFE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CE956-4B3A-496D-9D83-B56435AECFE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CE956-4B3A-496D-9D83-B56435AECFE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CE956-4B3A-496D-9D83-B56435AECFE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CE956-4B3A-496D-9D83-B56435AECFE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E29FD-8A09-4229-8384-48143280554F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223B3-EB2D-46D3-9FD2-B79B4F76C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500FD6-8EA3-4242-9896-37B6FC3066C7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DAE83E-A80A-4CAB-88F5-4661A4523C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A4E9C0-3BD1-469C-987D-5D11048E8326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4AEFF0-3C0C-448D-B4BD-61CDCEF2F7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AF27D1-80D8-4F7D-A309-22043ED2867B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8EC624-4DC0-4155-B311-693EC7C0C0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B15D95-4227-4D4A-B7AD-D5AE8F321A70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1BB27C-EE49-4968-8AF0-175673E1C0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FD170-31B6-4A85-B0CE-9BC70FBAF88B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F4224D-AAAB-48F4-AB8E-5C1AAAA582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C5BF53-BFB9-47B9-8825-778D4D1A6AC4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F12CD9-FCED-4266-8471-872128AF3D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AB8360-26D1-428C-9508-53EB159DCE11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55875C-CBCE-45CD-943D-66FD6CA1A3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A0284B-D6F3-4C86-8AD1-F2081FB084CA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D28E7D-8AF3-4862-BB5C-8779353309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BFEBC8-B5FF-4382-BED6-C305429F0ED6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9DB8E1-970E-48AE-8078-C3B62467A6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AE29FD-8A09-4229-8384-48143280554F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5223B3-EB2D-46D3-9FD2-B79B4F76C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D6C991-623E-4D98-A88C-AD2ACCE7F8F0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CB9348-8EC6-4AB8-8655-14AF0670FE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7F7267-BA3A-4C85-95D3-69000743EB6A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91A7EE-F702-4BC7-AE0D-98998E4A33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AE29FD-8A09-4229-8384-48143280554F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5223B3-EB2D-46D3-9FD2-B79B4F76C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AE29FD-8A09-4229-8384-48143280554F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5223B3-EB2D-46D3-9FD2-B79B4F76C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AE29FD-8A09-4229-8384-48143280554F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5223B3-EB2D-46D3-9FD2-B79B4F76C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AE29FD-8A09-4229-8384-48143280554F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5223B3-EB2D-46D3-9FD2-B79B4F76C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AE29FD-8A09-4229-8384-48143280554F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5223B3-EB2D-46D3-9FD2-B79B4F76C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AE29FD-8A09-4229-8384-48143280554F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5223B3-EB2D-46D3-9FD2-B79B4F76C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E29FD-8A09-4229-8384-48143280554F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223B3-EB2D-46D3-9FD2-B79B4F76C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51AE29FD-8A09-4229-8384-48143280554F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5E5223B3-EB2D-46D3-9FD2-B79B4F76CC1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175" name="Picture 8" descr="Piers Clifford text page.jp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0" y="12700"/>
            <a:ext cx="91567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34" charset="-128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B7F230A8-12DF-4DF4-9E42-75433F29C857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9E220958-DE3A-4651-803A-EB255A1FDA59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8199" name="Picture 7" descr="Piers Clifford text page.jpg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34" charset="-128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Torsades_de_Pointes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Relationship Id="rId5" Type="http://schemas.openxmlformats.org/officeDocument/2006/relationships/hyperlink" Target="http://en.wikipedia.org/wiki/T_wave_alternans" TargetMode="External"/><Relationship Id="rId4" Type="http://schemas.openxmlformats.org/officeDocument/2006/relationships/hyperlink" Target="http://en.wikipedia.org/wiki/Ventricular_tachycardia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0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How to manage the patient with palpitations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Dr Piers Clifford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r>
              <a:rPr lang="en-GB" dirty="0" smtClean="0"/>
              <a:t>Treatment of </a:t>
            </a:r>
            <a:r>
              <a:rPr lang="en-GB" dirty="0" err="1" smtClean="0"/>
              <a:t>ectopics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Usually not required</a:t>
            </a:r>
          </a:p>
          <a:p>
            <a:r>
              <a:rPr lang="en-GB" dirty="0" smtClean="0"/>
              <a:t>If symptoms unbearable use beta-blockers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/>
          <a:lstStyle/>
          <a:p>
            <a:r>
              <a:rPr lang="en-GB" dirty="0" smtClean="0"/>
              <a:t>Tachycardia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Greater than 100 beats per minute</a:t>
            </a:r>
          </a:p>
          <a:p>
            <a:r>
              <a:rPr lang="en-GB" dirty="0" smtClean="0"/>
              <a:t>Sinus tachycardia</a:t>
            </a:r>
          </a:p>
          <a:p>
            <a:r>
              <a:rPr lang="en-GB" dirty="0" smtClean="0"/>
              <a:t>Paroxysmal </a:t>
            </a:r>
            <a:r>
              <a:rPr lang="en-GB" dirty="0" err="1" smtClean="0"/>
              <a:t>atrial</a:t>
            </a:r>
            <a:r>
              <a:rPr lang="en-GB" dirty="0" smtClean="0"/>
              <a:t> tachycardia</a:t>
            </a:r>
          </a:p>
          <a:p>
            <a:r>
              <a:rPr lang="en-GB" dirty="0" smtClean="0"/>
              <a:t>SVT (</a:t>
            </a:r>
            <a:r>
              <a:rPr lang="en-GB" dirty="0" err="1" smtClean="0"/>
              <a:t>reentrant</a:t>
            </a:r>
            <a:r>
              <a:rPr lang="en-GB" dirty="0" smtClean="0"/>
              <a:t> type)</a:t>
            </a:r>
          </a:p>
          <a:p>
            <a:r>
              <a:rPr lang="en-GB" dirty="0" err="1" smtClean="0"/>
              <a:t>Atrial</a:t>
            </a:r>
            <a:r>
              <a:rPr lang="en-GB" dirty="0" smtClean="0"/>
              <a:t> fibrillation and flutter</a:t>
            </a:r>
          </a:p>
          <a:p>
            <a:r>
              <a:rPr lang="en-GB" dirty="0" smtClean="0"/>
              <a:t>Ventricular tachycardia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/>
          <a:lstStyle/>
          <a:p>
            <a:r>
              <a:rPr lang="en-GB" dirty="0" smtClean="0"/>
              <a:t>Sinus tachycardia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Infection </a:t>
            </a:r>
            <a:r>
              <a:rPr lang="en-US" dirty="0"/>
              <a:t>(such as pneumonia),</a:t>
            </a:r>
          </a:p>
          <a:p>
            <a:r>
              <a:rPr lang="en-GB" dirty="0" smtClean="0"/>
              <a:t>Shock </a:t>
            </a:r>
            <a:r>
              <a:rPr lang="en-GB" dirty="0"/>
              <a:t>(for example due to bleeding or </a:t>
            </a:r>
            <a:r>
              <a:rPr lang="en-GB" dirty="0" smtClean="0"/>
              <a:t>anaphylaxis)</a:t>
            </a:r>
          </a:p>
          <a:p>
            <a:r>
              <a:rPr lang="en-GB" dirty="0"/>
              <a:t>P</a:t>
            </a:r>
            <a:r>
              <a:rPr lang="en-GB" dirty="0" smtClean="0"/>
              <a:t>ain</a:t>
            </a:r>
            <a:endParaRPr lang="en-GB" dirty="0"/>
          </a:p>
          <a:p>
            <a:r>
              <a:rPr lang="en-GB" dirty="0" smtClean="0"/>
              <a:t>Exertion</a:t>
            </a:r>
            <a:r>
              <a:rPr lang="en-GB" dirty="0"/>
              <a:t>, anxiety and emotion</a:t>
            </a:r>
            <a:r>
              <a:rPr lang="en-GB" dirty="0" smtClean="0"/>
              <a:t>.</a:t>
            </a:r>
          </a:p>
          <a:p>
            <a:r>
              <a:rPr lang="en-GB" dirty="0" smtClean="0"/>
              <a:t>Drugs </a:t>
            </a:r>
            <a:r>
              <a:rPr lang="en-GB" dirty="0"/>
              <a:t>and certain foods </a:t>
            </a:r>
            <a:r>
              <a:rPr lang="en-GB" dirty="0" smtClean="0"/>
              <a:t>and drinks</a:t>
            </a:r>
            <a:r>
              <a:rPr lang="en-GB" dirty="0"/>
              <a:t>, such as those containing caffeine or </a:t>
            </a:r>
            <a:r>
              <a:rPr lang="en-GB" dirty="0" smtClean="0"/>
              <a:t>alcohol</a:t>
            </a:r>
          </a:p>
          <a:p>
            <a:r>
              <a:rPr lang="en-GB" dirty="0" smtClean="0"/>
              <a:t>Treat precipitating factor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r>
              <a:rPr lang="en-GB" dirty="0" smtClean="0"/>
              <a:t>Broad complex tachycardia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Ventricular tachycardia (VT) causes broad QRS </a:t>
            </a:r>
            <a:r>
              <a:rPr lang="en-US" dirty="0" smtClean="0"/>
              <a:t>complexes </a:t>
            </a:r>
            <a:r>
              <a:rPr lang="en-GB" dirty="0" smtClean="0"/>
              <a:t>(each </a:t>
            </a:r>
            <a:r>
              <a:rPr lang="en-GB" dirty="0"/>
              <a:t>QRS complex occupies more than three small </a:t>
            </a:r>
            <a:r>
              <a:rPr lang="en-GB" dirty="0" smtClean="0"/>
              <a:t>squares) at </a:t>
            </a:r>
            <a:r>
              <a:rPr lang="en-GB" dirty="0"/>
              <a:t>a rate of more than 100 beats a minute on </a:t>
            </a:r>
            <a:r>
              <a:rPr lang="en-GB" dirty="0" smtClean="0"/>
              <a:t>ECG.</a:t>
            </a:r>
            <a:endParaRPr lang="en-GB" dirty="0"/>
          </a:p>
          <a:p>
            <a:r>
              <a:rPr lang="en-GB" dirty="0"/>
              <a:t>VT may be silent, or present with palpitations, chest </a:t>
            </a:r>
            <a:r>
              <a:rPr lang="en-GB" dirty="0" smtClean="0"/>
              <a:t>pain, </a:t>
            </a:r>
            <a:r>
              <a:rPr lang="en-US" dirty="0" smtClean="0"/>
              <a:t>breathlessness </a:t>
            </a:r>
            <a:r>
              <a:rPr lang="en-US" dirty="0"/>
              <a:t>and/or collapse</a:t>
            </a:r>
            <a:r>
              <a:rPr lang="en-US" dirty="0" smtClean="0"/>
              <a:t>.</a:t>
            </a:r>
          </a:p>
          <a:p>
            <a:r>
              <a:rPr lang="en-GB" dirty="0" smtClean="0"/>
              <a:t>Consider SVT with aberration especially if irregular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1071546"/>
            <a:ext cx="8229600" cy="1143000"/>
          </a:xfrm>
        </p:spPr>
        <p:txBody>
          <a:bodyPr/>
          <a:lstStyle/>
          <a:p>
            <a:r>
              <a:rPr lang="en-GB" dirty="0" smtClean="0"/>
              <a:t>VT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785937" y="3115469"/>
            <a:ext cx="5572125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/>
          <a:lstStyle/>
          <a:p>
            <a:r>
              <a:rPr lang="en-GB" dirty="0" smtClean="0"/>
              <a:t>Treatment of VT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Medical emergency</a:t>
            </a:r>
          </a:p>
          <a:p>
            <a:r>
              <a:rPr lang="en-GB" dirty="0" smtClean="0"/>
              <a:t>DC </a:t>
            </a:r>
            <a:r>
              <a:rPr lang="en-GB" dirty="0" err="1" smtClean="0"/>
              <a:t>cardioversion</a:t>
            </a:r>
            <a:r>
              <a:rPr lang="en-GB" dirty="0" smtClean="0"/>
              <a:t> if compromised</a:t>
            </a:r>
          </a:p>
          <a:p>
            <a:r>
              <a:rPr lang="en-GB" dirty="0" err="1" smtClean="0"/>
              <a:t>Lignocaine</a:t>
            </a:r>
            <a:r>
              <a:rPr lang="en-GB" dirty="0" smtClean="0"/>
              <a:t> or </a:t>
            </a:r>
            <a:r>
              <a:rPr lang="en-GB" dirty="0" err="1" smtClean="0"/>
              <a:t>amiodarone</a:t>
            </a:r>
            <a:r>
              <a:rPr lang="en-GB" dirty="0" smtClean="0"/>
              <a:t> iv</a:t>
            </a:r>
          </a:p>
          <a:p>
            <a:r>
              <a:rPr lang="en-GB" dirty="0" smtClean="0"/>
              <a:t>Look for cause (LV impairment, </a:t>
            </a:r>
            <a:r>
              <a:rPr lang="en-GB" dirty="0" err="1" smtClean="0"/>
              <a:t>ischaemia</a:t>
            </a:r>
            <a:r>
              <a:rPr lang="en-GB" dirty="0" smtClean="0"/>
              <a:t>)</a:t>
            </a:r>
          </a:p>
          <a:p>
            <a:r>
              <a:rPr lang="en-GB" dirty="0" smtClean="0"/>
              <a:t>Ablation</a:t>
            </a:r>
          </a:p>
          <a:p>
            <a:r>
              <a:rPr lang="en-GB" dirty="0" smtClean="0"/>
              <a:t>Implantable defibrillator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/>
          <a:lstStyle/>
          <a:p>
            <a:r>
              <a:rPr lang="en-GB" dirty="0" smtClean="0"/>
              <a:t>Long QT syndrome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Long QT syndrome (LQTS) is a congenital disorder characterized by a prolongation of the QT interval on ECG and a propensity to ventricular </a:t>
            </a:r>
            <a:r>
              <a:rPr lang="en-GB" dirty="0" err="1" smtClean="0"/>
              <a:t>tachyarrhythmias</a:t>
            </a:r>
            <a:r>
              <a:rPr lang="en-GB" dirty="0" smtClean="0"/>
              <a:t>, which may lead to syncope, cardiac arrest, or sudden death.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The QT interval on the ECG, measured from the beginning of the QRS complex to the end of the T wave, represents the duration of activation and recovery of the ventricular myocardium. QT intervals corrected for heart rate (</a:t>
            </a:r>
            <a:r>
              <a:rPr lang="en-GB" dirty="0" err="1" smtClean="0"/>
              <a:t>QTc</a:t>
            </a:r>
            <a:r>
              <a:rPr lang="en-GB" dirty="0" smtClean="0"/>
              <a:t>) longer than 0.44 seconds are generally considered abnormal, though a normal </a:t>
            </a:r>
            <a:r>
              <a:rPr lang="en-GB" dirty="0" err="1" smtClean="0"/>
              <a:t>QTc</a:t>
            </a:r>
            <a:r>
              <a:rPr lang="en-GB" dirty="0" smtClean="0"/>
              <a:t> can be more prolonged in females (up to 0.46 sec). The </a:t>
            </a:r>
            <a:r>
              <a:rPr lang="en-GB" dirty="0" err="1" smtClean="0"/>
              <a:t>Bazett</a:t>
            </a:r>
            <a:r>
              <a:rPr lang="en-GB" dirty="0" smtClean="0"/>
              <a:t> formula is used to calculate the </a:t>
            </a:r>
            <a:r>
              <a:rPr lang="en-GB" dirty="0" err="1" smtClean="0"/>
              <a:t>QTc</a:t>
            </a:r>
            <a:r>
              <a:rPr lang="en-GB" dirty="0" smtClean="0"/>
              <a:t>, as follows: </a:t>
            </a:r>
            <a:r>
              <a:rPr lang="en-GB" dirty="0" err="1" smtClean="0"/>
              <a:t>QTc</a:t>
            </a:r>
            <a:r>
              <a:rPr lang="en-GB" dirty="0" smtClean="0"/>
              <a:t> = QT/square root of the R-R interval.</a:t>
            </a:r>
            <a:br>
              <a:rPr lang="en-GB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r>
              <a:rPr lang="en-GB" dirty="0" smtClean="0"/>
              <a:t>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 dirty="0" err="1" smtClean="0"/>
              <a:t>QTc</a:t>
            </a:r>
            <a:r>
              <a:rPr lang="en-GB" dirty="0" smtClean="0"/>
              <a:t> (Defined as QT interval / square root of RR interval) </a:t>
            </a:r>
          </a:p>
          <a:p>
            <a:pPr lvl="1"/>
            <a:r>
              <a:rPr lang="en-GB" dirty="0" smtClean="0"/>
              <a:t>&gt;= 480 </a:t>
            </a:r>
            <a:r>
              <a:rPr lang="en-GB" dirty="0" err="1" smtClean="0"/>
              <a:t>msec</a:t>
            </a:r>
            <a:r>
              <a:rPr lang="en-GB" dirty="0" smtClean="0"/>
              <a:t> - 3 points</a:t>
            </a:r>
          </a:p>
          <a:p>
            <a:pPr lvl="1"/>
            <a:r>
              <a:rPr lang="en-GB" dirty="0" smtClean="0"/>
              <a:t>460-470 </a:t>
            </a:r>
            <a:r>
              <a:rPr lang="en-GB" dirty="0" err="1" smtClean="0"/>
              <a:t>msec</a:t>
            </a:r>
            <a:r>
              <a:rPr lang="en-GB" dirty="0" smtClean="0"/>
              <a:t> - 2 points</a:t>
            </a:r>
          </a:p>
          <a:p>
            <a:pPr lvl="1"/>
            <a:r>
              <a:rPr lang="en-GB" dirty="0" smtClean="0"/>
              <a:t>450 </a:t>
            </a:r>
            <a:r>
              <a:rPr lang="en-GB" dirty="0" err="1" smtClean="0"/>
              <a:t>msec</a:t>
            </a:r>
            <a:r>
              <a:rPr lang="en-GB" dirty="0" smtClean="0"/>
              <a:t> and male gender - 1 point</a:t>
            </a:r>
          </a:p>
          <a:p>
            <a:r>
              <a:rPr lang="en-GB" dirty="0" err="1" smtClean="0">
                <a:hlinkClick r:id="rId3" action="ppaction://hlinkfile" tooltip="Torsades de Pointes"/>
              </a:rPr>
              <a:t>Torsades</a:t>
            </a:r>
            <a:r>
              <a:rPr lang="en-GB" dirty="0" smtClean="0">
                <a:hlinkClick r:id="rId3" action="ppaction://hlinkfile" tooltip="Torsades de Pointes"/>
              </a:rPr>
              <a:t> de Pointes</a:t>
            </a:r>
            <a:r>
              <a:rPr lang="en-GB" dirty="0" smtClean="0"/>
              <a:t> </a:t>
            </a:r>
            <a:r>
              <a:rPr lang="en-GB" dirty="0" smtClean="0">
                <a:hlinkClick r:id="rId4" action="ppaction://hlinkfile" tooltip="Ventricular tachycardia"/>
              </a:rPr>
              <a:t>ventricular tachycardia</a:t>
            </a:r>
            <a:r>
              <a:rPr lang="en-GB" dirty="0" smtClean="0"/>
              <a:t> - 2 points</a:t>
            </a:r>
          </a:p>
          <a:p>
            <a:r>
              <a:rPr lang="en-GB" dirty="0" smtClean="0">
                <a:hlinkClick r:id="rId5" action="ppaction://hlinkfile" tooltip="T wave alternans"/>
              </a:rPr>
              <a:t>T wave </a:t>
            </a:r>
            <a:r>
              <a:rPr lang="en-GB" dirty="0" err="1" smtClean="0">
                <a:hlinkClick r:id="rId5" action="ppaction://hlinkfile" tooltip="T wave alternans"/>
              </a:rPr>
              <a:t>alternans</a:t>
            </a:r>
            <a:r>
              <a:rPr lang="en-GB" dirty="0" smtClean="0"/>
              <a:t> - 1 point</a:t>
            </a:r>
          </a:p>
          <a:p>
            <a:r>
              <a:rPr lang="en-GB" dirty="0" smtClean="0"/>
              <a:t>Notched T wave in at least 3 leads - 1 point</a:t>
            </a:r>
          </a:p>
          <a:p>
            <a:r>
              <a:rPr lang="en-GB" dirty="0" smtClean="0"/>
              <a:t>Low heart rate for age (children) - 0.5 points</a:t>
            </a:r>
          </a:p>
          <a:p>
            <a:r>
              <a:rPr lang="en-GB" dirty="0" smtClean="0"/>
              <a:t>Syncope (one cannot receive points both for syncope and </a:t>
            </a:r>
            <a:r>
              <a:rPr lang="en-GB" dirty="0" err="1" smtClean="0"/>
              <a:t>Torsades</a:t>
            </a:r>
            <a:r>
              <a:rPr lang="en-GB" dirty="0" smtClean="0"/>
              <a:t> de pointes) </a:t>
            </a:r>
          </a:p>
          <a:p>
            <a:pPr lvl="1"/>
            <a:r>
              <a:rPr lang="en-GB" dirty="0" smtClean="0"/>
              <a:t>With stress - 2 points</a:t>
            </a:r>
          </a:p>
          <a:p>
            <a:pPr lvl="1"/>
            <a:r>
              <a:rPr lang="en-GB" dirty="0" smtClean="0"/>
              <a:t>Without stress - 1 point</a:t>
            </a:r>
          </a:p>
          <a:p>
            <a:r>
              <a:rPr lang="en-GB" dirty="0" smtClean="0"/>
              <a:t>Congenital deafness - 0.5 points</a:t>
            </a:r>
          </a:p>
          <a:p>
            <a:r>
              <a:rPr lang="en-GB" dirty="0" smtClean="0"/>
              <a:t>Family history (the same family member cannot be counted for LQTS and sudden death) </a:t>
            </a:r>
          </a:p>
          <a:p>
            <a:pPr lvl="1"/>
            <a:r>
              <a:rPr lang="en-GB" dirty="0" smtClean="0"/>
              <a:t>Other family members with definite LQTS - 1 point</a:t>
            </a:r>
          </a:p>
          <a:p>
            <a:pPr lvl="1"/>
            <a:r>
              <a:rPr lang="en-GB" dirty="0" smtClean="0"/>
              <a:t>Sudden death in immediate family (members before the age 30) - 0.5 points</a:t>
            </a:r>
          </a:p>
          <a:p>
            <a:r>
              <a:rPr lang="en-GB" dirty="0" smtClean="0"/>
              <a:t>1 point gives low probability, 4 points high probability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/>
          <a:lstStyle/>
          <a:p>
            <a:r>
              <a:rPr lang="en-GB" dirty="0" smtClean="0"/>
              <a:t>Long QT syndrome</a:t>
            </a:r>
            <a:endParaRPr lang="en-US" dirty="0"/>
          </a:p>
        </p:txBody>
      </p:sp>
      <p:pic>
        <p:nvPicPr>
          <p:cNvPr id="4" name="Content Placeholder 3" descr="long QT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357290" y="2071678"/>
            <a:ext cx="6387120" cy="40645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29600" cy="1143000"/>
          </a:xfrm>
        </p:spPr>
        <p:txBody>
          <a:bodyPr/>
          <a:lstStyle/>
          <a:p>
            <a:r>
              <a:rPr lang="en-GB" dirty="0" err="1" smtClean="0"/>
              <a:t>Torsades</a:t>
            </a:r>
            <a:r>
              <a:rPr lang="en-GB" dirty="0" smtClean="0"/>
              <a:t> de pointes</a:t>
            </a:r>
            <a:endParaRPr lang="en-US" dirty="0"/>
          </a:p>
        </p:txBody>
      </p:sp>
      <p:pic>
        <p:nvPicPr>
          <p:cNvPr id="4" name="Content Placeholder 3" descr="800px-Torsades_converted_by_AICD_ECG_strip_Lead_II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62000" y="3072606"/>
            <a:ext cx="7620000" cy="15811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r>
              <a:rPr lang="en-GB" dirty="0" smtClean="0"/>
              <a:t>What are palpitations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Palpitations are the sensation of rapid, irregular or forceful heart beats. </a:t>
            </a:r>
            <a:r>
              <a:rPr lang="en-GB" b="1" dirty="0" smtClean="0"/>
              <a:t>They are </a:t>
            </a:r>
            <a:r>
              <a:rPr lang="en-GB" b="1" dirty="0"/>
              <a:t>common and may indicate an arrhythmia. Abnormal heart rhythms </a:t>
            </a:r>
            <a:r>
              <a:rPr lang="en-GB" b="1" dirty="0" smtClean="0"/>
              <a:t>may present </a:t>
            </a:r>
            <a:r>
              <a:rPr lang="en-GB" b="1" dirty="0"/>
              <a:t>with palpitations, chest pain, syncope or even sudden death, but </a:t>
            </a:r>
            <a:r>
              <a:rPr lang="en-GB" b="1" dirty="0" smtClean="0"/>
              <a:t>are often </a:t>
            </a:r>
            <a:r>
              <a:rPr lang="en-GB" b="1" dirty="0"/>
              <a:t>silent, only detected when a doctor or nurse notices an abnormal rhythm </a:t>
            </a:r>
            <a:r>
              <a:rPr lang="en-GB" b="1" dirty="0" smtClean="0"/>
              <a:t>when examining </a:t>
            </a:r>
            <a:r>
              <a:rPr lang="en-GB" b="1" dirty="0"/>
              <a:t>the patient for another </a:t>
            </a:r>
            <a:r>
              <a:rPr lang="en-GB" b="1" dirty="0" smtClean="0"/>
              <a:t>reason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1143000"/>
          </a:xfrm>
        </p:spPr>
        <p:txBody>
          <a:bodyPr/>
          <a:lstStyle/>
          <a:p>
            <a:r>
              <a:rPr lang="en-GB" dirty="0" smtClean="0"/>
              <a:t>VF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662112" y="3158331"/>
            <a:ext cx="5819775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/>
          <a:lstStyle/>
          <a:p>
            <a:r>
              <a:rPr lang="en-GB" dirty="0" smtClean="0"/>
              <a:t>Treatment of VF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DC shock</a:t>
            </a:r>
          </a:p>
          <a:p>
            <a:r>
              <a:rPr lang="en-GB" dirty="0" smtClean="0"/>
              <a:t>Look for underlying cause</a:t>
            </a:r>
          </a:p>
          <a:p>
            <a:r>
              <a:rPr lang="en-GB" dirty="0" smtClean="0"/>
              <a:t>Defibrillator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/>
          <a:lstStyle/>
          <a:p>
            <a:r>
              <a:rPr lang="en-GB" dirty="0" smtClean="0"/>
              <a:t>SVT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Patients present with </a:t>
            </a:r>
            <a:r>
              <a:rPr lang="en-US" dirty="0" smtClean="0"/>
              <a:t>sustained </a:t>
            </a:r>
            <a:r>
              <a:rPr lang="en-GB" dirty="0" smtClean="0"/>
              <a:t>episodes </a:t>
            </a:r>
            <a:r>
              <a:rPr lang="en-GB" dirty="0"/>
              <a:t>of fast regular palpitations lasting minutes to</a:t>
            </a:r>
          </a:p>
          <a:p>
            <a:pPr>
              <a:buNone/>
            </a:pPr>
            <a:r>
              <a:rPr lang="en-GB" dirty="0" smtClean="0"/>
              <a:t>    hours</a:t>
            </a:r>
            <a:r>
              <a:rPr lang="en-GB" dirty="0"/>
              <a:t>, and usually accompanied by other symptoms </a:t>
            </a:r>
            <a:r>
              <a:rPr lang="en-GB" dirty="0" smtClean="0"/>
              <a:t>such as </a:t>
            </a:r>
            <a:r>
              <a:rPr lang="en-GB" dirty="0"/>
              <a:t>breathlessness, chest pain and/or near-collapse </a:t>
            </a:r>
            <a:r>
              <a:rPr lang="en-GB" dirty="0" smtClean="0"/>
              <a:t>or </a:t>
            </a:r>
            <a:r>
              <a:rPr lang="en-US" dirty="0" smtClean="0"/>
              <a:t>collapse</a:t>
            </a:r>
            <a:r>
              <a:rPr lang="en-US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143000"/>
          </a:xfrm>
        </p:spPr>
        <p:txBody>
          <a:bodyPr/>
          <a:lstStyle/>
          <a:p>
            <a:r>
              <a:rPr lang="en-GB" dirty="0" smtClean="0"/>
              <a:t>SVT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790700" y="3086894"/>
            <a:ext cx="55626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Cardiac conduction pathways</a:t>
            </a:r>
            <a:endParaRPr lang="en-US" dirty="0"/>
          </a:p>
        </p:txBody>
      </p:sp>
      <p:pic>
        <p:nvPicPr>
          <p:cNvPr id="4" name="Content Placeholder 3" descr="The heart's electrical system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3145751" y="1600200"/>
            <a:ext cx="285249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Vagal</a:t>
            </a:r>
            <a:r>
              <a:rPr lang="en-GB" dirty="0" smtClean="0"/>
              <a:t> </a:t>
            </a:r>
            <a:r>
              <a:rPr lang="en-GB" dirty="0" err="1" smtClean="0"/>
              <a:t>manouevres</a:t>
            </a:r>
            <a:endParaRPr lang="en-GB" dirty="0" smtClean="0"/>
          </a:p>
          <a:p>
            <a:r>
              <a:rPr lang="en-GB" dirty="0" smtClean="0"/>
              <a:t>Tablets if short lived and self terminating</a:t>
            </a:r>
          </a:p>
          <a:p>
            <a:r>
              <a:rPr lang="en-GB" dirty="0" smtClean="0"/>
              <a:t>Adenosine or </a:t>
            </a:r>
            <a:r>
              <a:rPr lang="en-GB" dirty="0" err="1" smtClean="0"/>
              <a:t>verapamil</a:t>
            </a:r>
            <a:r>
              <a:rPr lang="en-GB" dirty="0" smtClean="0"/>
              <a:t> iv if persistent</a:t>
            </a:r>
          </a:p>
          <a:p>
            <a:r>
              <a:rPr lang="en-GB" dirty="0" smtClean="0"/>
              <a:t>Ablation is curative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WPW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3571876"/>
            <a:ext cx="5505450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1714488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rgbClr val="474A51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A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474A5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fast heart rhythm due to an extra abnormal electrical pathway or connection between the atria and ventricles.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474A5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The impulses travel through the extra pathways, as well as, the usual route.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474A5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This allows the impulses to travel around the heart very quickly, causing the heart to beat unusually fast.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/>
          <a:lstStyle/>
          <a:p>
            <a:r>
              <a:rPr lang="en-GB" dirty="0" smtClean="0"/>
              <a:t>12 lead ECG of WPW</a:t>
            </a:r>
            <a:endParaRPr lang="en-US" dirty="0"/>
          </a:p>
        </p:txBody>
      </p:sp>
      <p:pic>
        <p:nvPicPr>
          <p:cNvPr id="4" name="Picture 2" descr="wpw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643042" y="1357298"/>
            <a:ext cx="5922271" cy="4525963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785918" y="1357298"/>
            <a:ext cx="928694" cy="285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714744" y="1428736"/>
            <a:ext cx="714380" cy="714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Pre-excited AF 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714252" y="2197714"/>
            <a:ext cx="5715496" cy="3330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Cardiac conduction pathways</a:t>
            </a:r>
            <a:endParaRPr lang="en-US" dirty="0"/>
          </a:p>
        </p:txBody>
      </p:sp>
      <p:pic>
        <p:nvPicPr>
          <p:cNvPr id="4" name="Content Placeholder 3" descr="The heart's electrical system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3145751" y="1600200"/>
            <a:ext cx="285249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Assessment of</a:t>
            </a:r>
            <a:br>
              <a:rPr lang="en-US" b="1" dirty="0"/>
            </a:br>
            <a:r>
              <a:rPr lang="en-US" b="1" dirty="0"/>
              <a:t>palpitations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928802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History and examination can exclude </a:t>
            </a:r>
            <a:r>
              <a:rPr lang="en-GB" dirty="0" smtClean="0"/>
              <a:t>significant </a:t>
            </a:r>
            <a:r>
              <a:rPr lang="en-GB" dirty="0"/>
              <a:t>problems </a:t>
            </a:r>
            <a:r>
              <a:rPr lang="en-GB" dirty="0" smtClean="0"/>
              <a:t>in most </a:t>
            </a:r>
            <a:r>
              <a:rPr lang="en-GB" dirty="0"/>
              <a:t>patients. </a:t>
            </a:r>
            <a:endParaRPr lang="en-GB" dirty="0" smtClean="0"/>
          </a:p>
          <a:p>
            <a:r>
              <a:rPr lang="en-GB" dirty="0" smtClean="0"/>
              <a:t>Ask </a:t>
            </a:r>
            <a:r>
              <a:rPr lang="en-GB" dirty="0"/>
              <a:t>about the duration, frequency, pattern</a:t>
            </a:r>
          </a:p>
          <a:p>
            <a:pPr>
              <a:buNone/>
            </a:pPr>
            <a:r>
              <a:rPr lang="en-GB" dirty="0" smtClean="0"/>
              <a:t>     and </a:t>
            </a:r>
            <a:r>
              <a:rPr lang="en-GB" dirty="0"/>
              <a:t>rhythm of the palpitations. </a:t>
            </a:r>
            <a:endParaRPr lang="en-GB" dirty="0" smtClean="0"/>
          </a:p>
          <a:p>
            <a:r>
              <a:rPr lang="en-GB" dirty="0" smtClean="0"/>
              <a:t>Ask </a:t>
            </a:r>
            <a:r>
              <a:rPr lang="en-GB" dirty="0"/>
              <a:t>the patient to tap </a:t>
            </a:r>
            <a:r>
              <a:rPr lang="en-GB" dirty="0" smtClean="0"/>
              <a:t>out the </a:t>
            </a:r>
            <a:r>
              <a:rPr lang="en-GB" dirty="0"/>
              <a:t>rhythm if the arrhythmia is not present at the time </a:t>
            </a:r>
            <a:r>
              <a:rPr lang="en-GB" dirty="0" smtClean="0"/>
              <a:t>the patient </a:t>
            </a:r>
            <a:r>
              <a:rPr lang="en-GB" dirty="0"/>
              <a:t>is seen. </a:t>
            </a:r>
            <a:endParaRPr lang="en-GB" dirty="0" smtClean="0"/>
          </a:p>
          <a:p>
            <a:r>
              <a:rPr lang="en-GB" dirty="0" smtClean="0"/>
              <a:t>Enquire </a:t>
            </a:r>
            <a:r>
              <a:rPr lang="en-GB" dirty="0"/>
              <a:t>about precipitating or </a:t>
            </a:r>
            <a:r>
              <a:rPr lang="en-GB" dirty="0" smtClean="0"/>
              <a:t>relieving factors </a:t>
            </a:r>
            <a:r>
              <a:rPr lang="en-GB" dirty="0"/>
              <a:t>and associated symptoms such as chest pain, collapse</a:t>
            </a:r>
          </a:p>
          <a:p>
            <a:pPr>
              <a:buNone/>
            </a:pPr>
            <a:r>
              <a:rPr lang="en-GB" dirty="0" smtClean="0"/>
              <a:t>     or </a:t>
            </a:r>
            <a:r>
              <a:rPr lang="en-GB" dirty="0"/>
              <a:t>funny turns, sweating, breathlessness or hyperventilation</a:t>
            </a:r>
            <a:r>
              <a:rPr lang="en-GB" dirty="0" smtClean="0"/>
              <a:t>.</a:t>
            </a:r>
          </a:p>
          <a:p>
            <a:r>
              <a:rPr lang="en-GB" dirty="0" smtClean="0"/>
              <a:t>PMH, FH or drugs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Treatment of WPW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Specialist assessment with EP study</a:t>
            </a:r>
          </a:p>
          <a:p>
            <a:r>
              <a:rPr lang="en-GB" dirty="0" smtClean="0"/>
              <a:t>In emergency DC </a:t>
            </a:r>
            <a:r>
              <a:rPr lang="en-GB" dirty="0" err="1" smtClean="0"/>
              <a:t>cardioversion</a:t>
            </a:r>
            <a:r>
              <a:rPr lang="en-GB" dirty="0" smtClean="0"/>
              <a:t> or iv </a:t>
            </a:r>
            <a:r>
              <a:rPr lang="en-GB" dirty="0" err="1" smtClean="0"/>
              <a:t>flecainide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AF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57200" y="3179675"/>
            <a:ext cx="8229600" cy="136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368425"/>
          </a:xfrm>
        </p:spPr>
        <p:txBody>
          <a:bodyPr/>
          <a:lstStyle/>
          <a:p>
            <a:r>
              <a:rPr lang="en-GB" dirty="0" err="1" smtClean="0"/>
              <a:t>Atrial</a:t>
            </a:r>
            <a:r>
              <a:rPr lang="en-GB" dirty="0" smtClean="0"/>
              <a:t> flutter</a:t>
            </a:r>
            <a:endParaRPr lang="en-US" dirty="0"/>
          </a:p>
        </p:txBody>
      </p:sp>
      <p:pic>
        <p:nvPicPr>
          <p:cNvPr id="4" name="Picture 2" descr="aflutter obvio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67860" y="1714488"/>
            <a:ext cx="6875941" cy="4357694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071538" y="1714488"/>
            <a:ext cx="785818" cy="214314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214810" y="2643182"/>
            <a:ext cx="785818" cy="714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1143000"/>
          </a:xfrm>
        </p:spPr>
        <p:txBody>
          <a:bodyPr/>
          <a:lstStyle/>
          <a:p>
            <a:r>
              <a:rPr lang="en-GB" dirty="0" smtClean="0"/>
              <a:t>AF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n-GB"/>
          </a:p>
          <a:p>
            <a:r>
              <a:rPr lang="en-GB"/>
              <a:t>Atrial fibrillation (AF) is an atrial tachyarrhythmia characterised by predominantly uncoordinated atrial activation with consequent deterioration of atrial mechanical function</a:t>
            </a:r>
          </a:p>
          <a:p>
            <a:r>
              <a:rPr lang="en-GB"/>
              <a:t>On the ECG, there is an absence of consistent P waves; instead there are rapid oscillations or fibrillatory waves that vary in size, shape and timing</a:t>
            </a:r>
          </a:p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/>
          <a:lstStyle/>
          <a:p>
            <a:r>
              <a:rPr lang="en-GB" dirty="0" smtClean="0"/>
              <a:t>AF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11188" y="1844675"/>
            <a:ext cx="8208962" cy="475297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Often caused by co-existing medical conditions </a:t>
            </a:r>
            <a:r>
              <a:rPr kumimoji="0" lang="en-GB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–</a:t>
            </a:r>
            <a:r>
              <a:rPr kumimoji="0" lang="en-GB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both cardiac and non-cardiac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Associated with increasing age, hypertension, heart failure, diabetes mellitus and valve disease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Dietary and lifestyle factors have also been associated with AF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Common after surgery, especially cardiothoracic operations</a:t>
            </a: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/>
          <a:lstStyle/>
          <a:p>
            <a:r>
              <a:rPr lang="en-GB" dirty="0" smtClean="0"/>
              <a:t>What needs to happen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90000"/>
              </a:lnSpc>
              <a:spcAft>
                <a:spcPct val="50000"/>
              </a:spcAft>
            </a:pPr>
            <a:r>
              <a:rPr lang="en-GB" dirty="0"/>
              <a:t>Opportunistic/targeted case detection including taking a manual pulse to detect AF</a:t>
            </a:r>
          </a:p>
          <a:p>
            <a:pPr>
              <a:lnSpc>
                <a:spcPct val="90000"/>
              </a:lnSpc>
              <a:spcAft>
                <a:spcPct val="50000"/>
              </a:spcAft>
            </a:pPr>
            <a:r>
              <a:rPr lang="en-GB" dirty="0"/>
              <a:t>Accurate diagnosis of AF using an ECG</a:t>
            </a:r>
          </a:p>
          <a:p>
            <a:pPr>
              <a:lnSpc>
                <a:spcPct val="90000"/>
              </a:lnSpc>
              <a:spcAft>
                <a:spcPct val="50000"/>
              </a:spcAft>
            </a:pPr>
            <a:r>
              <a:rPr lang="en-GB" dirty="0"/>
              <a:t>Further investigations and clinical assessment, including risk stratification for stroke/</a:t>
            </a:r>
            <a:r>
              <a:rPr lang="en-GB" dirty="0" err="1"/>
              <a:t>thromboembolism</a:t>
            </a:r>
            <a:endParaRPr lang="en-GB" dirty="0"/>
          </a:p>
          <a:p>
            <a:pPr>
              <a:lnSpc>
                <a:spcPct val="90000"/>
              </a:lnSpc>
              <a:spcAft>
                <a:spcPct val="50000"/>
              </a:spcAft>
            </a:pPr>
            <a:r>
              <a:rPr lang="en-GB" dirty="0"/>
              <a:t>Development of a management plan – rate-control, rhythm-control or referral</a:t>
            </a:r>
          </a:p>
          <a:p>
            <a:pPr>
              <a:lnSpc>
                <a:spcPct val="90000"/>
              </a:lnSpc>
              <a:spcAft>
                <a:spcPct val="50000"/>
              </a:spcAft>
            </a:pPr>
            <a:r>
              <a:rPr lang="en-GB" dirty="0"/>
              <a:t>Antithrombotic therapy as appropriate</a:t>
            </a:r>
          </a:p>
          <a:p>
            <a:pPr>
              <a:lnSpc>
                <a:spcPct val="90000"/>
              </a:lnSpc>
              <a:spcAft>
                <a:spcPct val="50000"/>
              </a:spcAft>
            </a:pPr>
            <a:r>
              <a:rPr lang="en-GB" dirty="0"/>
              <a:t>Follow-up and review</a:t>
            </a:r>
          </a:p>
          <a:p>
            <a:pPr>
              <a:lnSpc>
                <a:spcPct val="90000"/>
              </a:lnSpc>
            </a:pPr>
            <a:endParaRPr lang="en-GB" dirty="0"/>
          </a:p>
          <a:p>
            <a:pPr>
              <a:lnSpc>
                <a:spcPct val="90000"/>
              </a:lnSpc>
            </a:pP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/>
          <a:lstStyle/>
          <a:p>
            <a:r>
              <a:rPr lang="en-GB" dirty="0" smtClean="0"/>
              <a:t>NICE-suggested actions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endParaRPr lang="en-GB" dirty="0"/>
          </a:p>
          <a:p>
            <a:pPr>
              <a:lnSpc>
                <a:spcPct val="90000"/>
              </a:lnSpc>
            </a:pPr>
            <a:endParaRPr lang="en-GB" sz="2000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11188" y="1557338"/>
            <a:ext cx="8208962" cy="53006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Remember to use ECG to confirm diagnosis and the routine recording of ECG results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Review access to diagnostics – irrespective of how services are structured locally, easy access and rapid reporting are essential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Remember incentives and encourage practices to establish and maintain a practice-based AF register in line with the QOF 06/07 AF indicators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Consider establishing a PCT-led, community-based, rapid-access arrhythmia clinic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GB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GB" sz="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/>
          <a:lstStyle/>
          <a:p>
            <a:r>
              <a:rPr lang="en-GB" dirty="0" smtClean="0"/>
              <a:t>Treatment of persistent AF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/>
              <a:t>Two main treatment strategies:</a:t>
            </a:r>
          </a:p>
          <a:p>
            <a:r>
              <a:rPr lang="en-GB" b="1"/>
              <a:t>Rate-control</a:t>
            </a:r>
            <a:r>
              <a:rPr lang="en-GB"/>
              <a:t> involves the use of chronotropic drugs or electrophysiological/surgical interventions</a:t>
            </a:r>
          </a:p>
          <a:p>
            <a:r>
              <a:rPr lang="en-GB" b="1"/>
              <a:t>Rhythm-control</a:t>
            </a:r>
            <a:r>
              <a:rPr lang="en-GB"/>
              <a:t> involves the use of electrical or pharmacological cardioversion for persistent AF, or suppression of recurrent (e.g. paroxysmal) AF </a:t>
            </a:r>
          </a:p>
          <a:p>
            <a:r>
              <a:rPr lang="en-GB"/>
              <a:t>There is still the need for appropriate antithrombotic therapy if a rhythm-control strategy is chosen</a:t>
            </a:r>
          </a:p>
          <a:p>
            <a:endParaRPr lang="en-GB"/>
          </a:p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/>
          <a:lstStyle/>
          <a:p>
            <a:r>
              <a:rPr lang="en-GB" dirty="0" smtClean="0"/>
              <a:t>Rhythm control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Try rhythm-control first for patients with persistent AF:</a:t>
            </a:r>
          </a:p>
          <a:p>
            <a:pPr>
              <a:buFontTx/>
              <a:buChar char="•"/>
            </a:pPr>
            <a:r>
              <a:rPr lang="en-GB" dirty="0"/>
              <a:t>  who are symptomatic</a:t>
            </a:r>
          </a:p>
          <a:p>
            <a:pPr>
              <a:buFontTx/>
              <a:buChar char="•"/>
            </a:pPr>
            <a:r>
              <a:rPr lang="en-GB" dirty="0"/>
              <a:t>  who are younger</a:t>
            </a:r>
          </a:p>
          <a:p>
            <a:pPr>
              <a:buFontTx/>
              <a:buChar char="•"/>
            </a:pPr>
            <a:r>
              <a:rPr lang="en-GB" dirty="0"/>
              <a:t>  presenting for the first time with lone AF</a:t>
            </a:r>
          </a:p>
          <a:p>
            <a:pPr>
              <a:buFontTx/>
              <a:buChar char="•"/>
            </a:pPr>
            <a:r>
              <a:rPr lang="en-GB" dirty="0"/>
              <a:t>  secondary to a treated/corrected precipitant</a:t>
            </a:r>
          </a:p>
          <a:p>
            <a:pPr>
              <a:buFontTx/>
              <a:buChar char="•"/>
            </a:pPr>
            <a:r>
              <a:rPr lang="en-GB" dirty="0"/>
              <a:t>  with congestive heart failure</a:t>
            </a:r>
          </a:p>
          <a:p>
            <a:endParaRPr lang="en-GB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042988" y="908050"/>
            <a:ext cx="6985000" cy="649288"/>
          </a:xfrm>
          <a:prstGeom prst="rect">
            <a:avLst/>
          </a:prstGeom>
          <a:solidFill>
            <a:srgbClr val="CC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2000" b="1"/>
              <a:t>Determine stroke/thromboembolic risk</a:t>
            </a:r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1116013" y="1557338"/>
            <a:ext cx="1943100" cy="505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 dirty="0"/>
              <a:t>High risk: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dirty="0"/>
              <a:t>  </a:t>
            </a:r>
            <a:r>
              <a:rPr lang="en-GB" sz="1600" dirty="0"/>
              <a:t>Previous </a:t>
            </a:r>
            <a:r>
              <a:rPr lang="en-GB" sz="1600" dirty="0" err="1"/>
              <a:t>ischaemic</a:t>
            </a:r>
            <a:r>
              <a:rPr lang="en-GB" sz="1600" dirty="0"/>
              <a:t> stroke/TIA or </a:t>
            </a:r>
            <a:r>
              <a:rPr lang="en-GB" sz="1600" dirty="0" err="1"/>
              <a:t>thromboembolic</a:t>
            </a:r>
            <a:r>
              <a:rPr lang="en-GB" sz="1600" dirty="0"/>
              <a:t>  event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sz="1600" dirty="0"/>
              <a:t>  Age &gt;75 with hypertension, diabetes or vascular disease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sz="1600" dirty="0"/>
              <a:t>  Clinical evidence of valve disease, heart failure, or impaired left ventricular function on echocardiography</a:t>
            </a:r>
          </a:p>
          <a:p>
            <a:pPr>
              <a:spcBef>
                <a:spcPct val="50000"/>
              </a:spcBef>
            </a:pPr>
            <a:endParaRPr lang="en-GB" sz="1600" dirty="0"/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3924300" y="1557338"/>
            <a:ext cx="1655763" cy="288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/>
              <a:t>Moderate risk</a:t>
            </a:r>
            <a:r>
              <a:rPr lang="en-GB"/>
              <a:t>: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/>
              <a:t>  </a:t>
            </a:r>
            <a:r>
              <a:rPr lang="en-GB" sz="1600"/>
              <a:t>Age &gt;65 with no high risk factors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sz="1600"/>
              <a:t>  Age &lt;75 with hypertension, diabetes or vascular disease</a:t>
            </a: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6372225" y="1557338"/>
            <a:ext cx="1655763" cy="126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/>
              <a:t>Low risk: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/>
              <a:t>  </a:t>
            </a:r>
            <a:r>
              <a:rPr lang="en-GB" sz="1600"/>
              <a:t>Age &lt;65 with no moderate or high risk factors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Look for red flag symptoms that suggest serious</a:t>
            </a:r>
            <a:br>
              <a:rPr lang="en-GB" b="1" dirty="0" smtClean="0"/>
            </a:br>
            <a:r>
              <a:rPr lang="en-US" b="1" dirty="0" smtClean="0"/>
              <a:t>underlying disease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3340105"/>
          </a:xfrm>
        </p:spPr>
        <p:txBody>
          <a:bodyPr/>
          <a:lstStyle/>
          <a:p>
            <a:r>
              <a:rPr lang="en-US" dirty="0" smtClean="0"/>
              <a:t>Pre-existing </a:t>
            </a:r>
            <a:r>
              <a:rPr lang="en-US" dirty="0"/>
              <a:t>cardiovascular disease</a:t>
            </a:r>
          </a:p>
          <a:p>
            <a:r>
              <a:rPr lang="en-GB" dirty="0" smtClean="0"/>
              <a:t>Family </a:t>
            </a:r>
            <a:r>
              <a:rPr lang="en-GB" dirty="0"/>
              <a:t>history of syncope, arrhythmia or sudden death</a:t>
            </a:r>
          </a:p>
          <a:p>
            <a:r>
              <a:rPr lang="en-GB" dirty="0" smtClean="0"/>
              <a:t>Arrhythmia </a:t>
            </a:r>
            <a:r>
              <a:rPr lang="en-GB" dirty="0"/>
              <a:t>associated with falls and/or syncope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/>
          <a:lstStyle/>
          <a:p>
            <a:r>
              <a:rPr lang="en-GB" dirty="0" smtClean="0"/>
              <a:t>Paroxysmal AF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Patients with paroxysmal AF can be highly symptomatic</a:t>
            </a:r>
          </a:p>
          <a:p>
            <a:pPr>
              <a:spcAft>
                <a:spcPct val="40000"/>
              </a:spcAft>
            </a:pPr>
            <a:r>
              <a:rPr lang="en-GB" dirty="0"/>
              <a:t>Three main aims of treatment for paroxysmal AF are to:</a:t>
            </a:r>
          </a:p>
          <a:p>
            <a:pPr>
              <a:lnSpc>
                <a:spcPct val="50000"/>
              </a:lnSpc>
              <a:spcAft>
                <a:spcPct val="40000"/>
              </a:spcAft>
              <a:buFontTx/>
              <a:buChar char="•"/>
            </a:pPr>
            <a:r>
              <a:rPr lang="en-GB" dirty="0"/>
              <a:t>  suppress paroxysms of AF and maintain sinus rhythm</a:t>
            </a:r>
          </a:p>
          <a:p>
            <a:pPr>
              <a:lnSpc>
                <a:spcPct val="50000"/>
              </a:lnSpc>
              <a:spcAft>
                <a:spcPct val="40000"/>
              </a:spcAft>
              <a:buFontTx/>
              <a:buChar char="•"/>
            </a:pPr>
            <a:r>
              <a:rPr lang="en-GB" dirty="0"/>
              <a:t>  control heart rate during paroxysms of AF</a:t>
            </a:r>
          </a:p>
          <a:p>
            <a:pPr>
              <a:lnSpc>
                <a:spcPct val="50000"/>
              </a:lnSpc>
              <a:spcAft>
                <a:spcPct val="40000"/>
              </a:spcAft>
              <a:buFontTx/>
              <a:buChar char="•"/>
            </a:pPr>
            <a:r>
              <a:rPr lang="en-GB" dirty="0"/>
              <a:t>  prevent complications </a:t>
            </a:r>
          </a:p>
          <a:p>
            <a:r>
              <a:rPr lang="en-GB" dirty="0"/>
              <a:t>Treatment strategies include out-of-hospital initiation of </a:t>
            </a:r>
            <a:r>
              <a:rPr lang="en-GB" dirty="0" err="1"/>
              <a:t>antiarrhythmic</a:t>
            </a:r>
            <a:r>
              <a:rPr lang="en-GB" dirty="0"/>
              <a:t> drugs: ‘pill in the pocket’ approach</a:t>
            </a:r>
          </a:p>
          <a:p>
            <a:r>
              <a:rPr lang="en-GB" dirty="0"/>
              <a:t>Patients with paroxysmal AF carry the same risks of stroke and </a:t>
            </a:r>
            <a:r>
              <a:rPr lang="en-GB" dirty="0" err="1"/>
              <a:t>thromboembolism</a:t>
            </a:r>
            <a:r>
              <a:rPr lang="en-GB" dirty="0"/>
              <a:t> as those with persistent AF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/>
          <a:lstStyle/>
          <a:p>
            <a:r>
              <a:rPr lang="en-GB" dirty="0" smtClean="0"/>
              <a:t>Investigations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A resting 12-lead electrocardiogram (ECG) is all that </a:t>
            </a:r>
            <a:r>
              <a:rPr lang="en-GB" dirty="0" smtClean="0"/>
              <a:t>is needed </a:t>
            </a:r>
            <a:r>
              <a:rPr lang="en-GB" dirty="0"/>
              <a:t>to investigate most patients with palpitations. </a:t>
            </a:r>
            <a:endParaRPr lang="en-GB" dirty="0" smtClean="0"/>
          </a:p>
          <a:p>
            <a:r>
              <a:rPr lang="en-GB" dirty="0" smtClean="0"/>
              <a:t>If the ECG </a:t>
            </a:r>
            <a:r>
              <a:rPr lang="en-GB" dirty="0"/>
              <a:t>is abnormal or there are any other concerning </a:t>
            </a:r>
            <a:r>
              <a:rPr lang="en-GB" dirty="0" smtClean="0"/>
              <a:t>factors, consider </a:t>
            </a:r>
            <a:r>
              <a:rPr lang="en-GB" dirty="0"/>
              <a:t>referral for an ambulatory ECG (if </a:t>
            </a:r>
            <a:r>
              <a:rPr lang="en-GB" dirty="0" smtClean="0"/>
              <a:t>suspected asymptomatic </a:t>
            </a:r>
            <a:r>
              <a:rPr lang="en-GB" dirty="0"/>
              <a:t>arrhythmia or episodes are less than 24 </a:t>
            </a:r>
            <a:r>
              <a:rPr lang="en-GB" dirty="0" smtClean="0"/>
              <a:t>h apart</a:t>
            </a:r>
            <a:r>
              <a:rPr lang="en-GB" dirty="0"/>
              <a:t>) or cardiac memo (if episodes are more than 24 h</a:t>
            </a:r>
          </a:p>
          <a:p>
            <a:pPr>
              <a:buNone/>
            </a:pPr>
            <a:r>
              <a:rPr lang="en-GB" dirty="0" smtClean="0"/>
              <a:t>    apart).</a:t>
            </a:r>
          </a:p>
          <a:p>
            <a:r>
              <a:rPr lang="en-GB" dirty="0" smtClean="0"/>
              <a:t>ECHO if murmur or signs of LVF</a:t>
            </a:r>
          </a:p>
          <a:p>
            <a:r>
              <a:rPr lang="en-GB" dirty="0" smtClean="0"/>
              <a:t>ETT if exercise induced symptoms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857232"/>
            <a:ext cx="41656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r>
              <a:rPr lang="en-GB" dirty="0" smtClean="0"/>
              <a:t>Cardiac conduction pathways</a:t>
            </a:r>
            <a:endParaRPr lang="en-US" dirty="0"/>
          </a:p>
        </p:txBody>
      </p:sp>
      <p:pic>
        <p:nvPicPr>
          <p:cNvPr id="4" name="Content Placeholder 3" descr="The heart's electrical system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3145751" y="1600200"/>
            <a:ext cx="285249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Ventricular </a:t>
            </a:r>
            <a:r>
              <a:rPr lang="en-GB" dirty="0" err="1" smtClean="0"/>
              <a:t>ectopics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 Present </a:t>
            </a:r>
            <a:r>
              <a:rPr lang="en-GB" dirty="0" smtClean="0"/>
              <a:t>as extra beats</a:t>
            </a:r>
          </a:p>
          <a:p>
            <a:r>
              <a:rPr lang="en-GB" dirty="0" smtClean="0"/>
              <a:t> Benign </a:t>
            </a:r>
            <a:r>
              <a:rPr lang="en-GB" dirty="0" smtClean="0"/>
              <a:t>unless</a:t>
            </a:r>
            <a:r>
              <a:rPr lang="en-US" dirty="0" smtClean="0"/>
              <a:t>:</a:t>
            </a:r>
            <a:endParaRPr lang="en-US" dirty="0"/>
          </a:p>
          <a:p>
            <a:r>
              <a:rPr lang="en-GB" dirty="0" smtClean="0"/>
              <a:t> </a:t>
            </a:r>
            <a:r>
              <a:rPr lang="en-GB" i="1" dirty="0"/>
              <a:t>Frequent </a:t>
            </a:r>
            <a:r>
              <a:rPr lang="en-GB" i="1" dirty="0" err="1"/>
              <a:t>ectopics</a:t>
            </a:r>
            <a:r>
              <a:rPr lang="en-GB" i="1" dirty="0"/>
              <a:t> (more than 100 an hour) on ECG:</a:t>
            </a:r>
          </a:p>
          <a:p>
            <a:pPr>
              <a:buNone/>
            </a:pPr>
            <a:r>
              <a:rPr lang="en-US" dirty="0" smtClean="0"/>
              <a:t>     refer </a:t>
            </a:r>
            <a:r>
              <a:rPr lang="en-US" dirty="0"/>
              <a:t>urgently to cardiology</a:t>
            </a:r>
          </a:p>
          <a:p>
            <a:r>
              <a:rPr lang="en-GB" dirty="0" smtClean="0"/>
              <a:t> </a:t>
            </a:r>
            <a:r>
              <a:rPr lang="en-GB" i="1" dirty="0"/>
              <a:t>R on T phenomenon on ECG: rarely </a:t>
            </a:r>
            <a:r>
              <a:rPr lang="en-GB" i="1" dirty="0" err="1"/>
              <a:t>ectopics</a:t>
            </a:r>
            <a:r>
              <a:rPr lang="en-GB" i="1" dirty="0"/>
              <a:t> can cause</a:t>
            </a:r>
          </a:p>
          <a:p>
            <a:pPr>
              <a:buNone/>
            </a:pPr>
            <a:r>
              <a:rPr lang="en-GB" dirty="0" smtClean="0"/>
              <a:t>      ventricular fibrillation </a:t>
            </a:r>
            <a:r>
              <a:rPr lang="en-GB" dirty="0"/>
              <a:t>- particularly if coinciding with the</a:t>
            </a:r>
          </a:p>
          <a:p>
            <a:r>
              <a:rPr lang="en-GB" dirty="0" smtClean="0"/>
              <a:t> T </a:t>
            </a:r>
            <a:r>
              <a:rPr lang="en-GB" dirty="0"/>
              <a:t>wave of a preceding beat ( ‘ R on T phenomenon ’ .</a:t>
            </a:r>
            <a:r>
              <a:rPr lang="en-GB" dirty="0" smtClean="0"/>
              <a:t> </a:t>
            </a:r>
            <a:r>
              <a:rPr lang="en-GB" dirty="0"/>
              <a:t>If this occurs frequently (more than 10 times </a:t>
            </a:r>
            <a:r>
              <a:rPr lang="en-GB" dirty="0" smtClean="0"/>
              <a:t>a minute</a:t>
            </a:r>
            <a:r>
              <a:rPr lang="en-GB" dirty="0"/>
              <a:t>), then admit as an acute cardiac emergency.</a:t>
            </a:r>
          </a:p>
          <a:p>
            <a:r>
              <a:rPr lang="en-GB" dirty="0" smtClean="0"/>
              <a:t> </a:t>
            </a:r>
            <a:r>
              <a:rPr lang="en-GB" i="1" dirty="0"/>
              <a:t>After myocardial infarct: ventricular </a:t>
            </a:r>
            <a:r>
              <a:rPr lang="en-GB" i="1" dirty="0" err="1"/>
              <a:t>extrasystoles</a:t>
            </a:r>
            <a:r>
              <a:rPr lang="en-GB" i="1" dirty="0"/>
              <a:t> </a:t>
            </a:r>
            <a:r>
              <a:rPr lang="en-GB" i="1" dirty="0" smtClean="0"/>
              <a:t>after </a:t>
            </a:r>
            <a:r>
              <a:rPr lang="en-GB" i="1" dirty="0" smtClean="0"/>
              <a:t>   </a:t>
            </a:r>
            <a:r>
              <a:rPr lang="en-GB" dirty="0" smtClean="0"/>
              <a:t>myocardial </a:t>
            </a:r>
            <a:r>
              <a:rPr lang="en-GB" dirty="0"/>
              <a:t>infarct are associated with </a:t>
            </a:r>
            <a:r>
              <a:rPr lang="en-GB" dirty="0" smtClean="0"/>
              <a:t>increased </a:t>
            </a:r>
            <a:r>
              <a:rPr lang="en-US" dirty="0" smtClean="0"/>
              <a:t>mortality</a:t>
            </a:r>
            <a:r>
              <a:rPr lang="en-US" dirty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/>
          <a:lstStyle/>
          <a:p>
            <a:r>
              <a:rPr lang="en-GB" dirty="0" smtClean="0"/>
              <a:t>Ventricular </a:t>
            </a:r>
            <a:r>
              <a:rPr lang="en-GB" dirty="0" err="1" smtClean="0"/>
              <a:t>ectopics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843087" y="2296319"/>
            <a:ext cx="5457825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ers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piers template</Template>
  <TotalTime>1468</TotalTime>
  <Words>1379</Words>
  <Application>Microsoft Office PowerPoint</Application>
  <PresentationFormat>On-screen Show (4:3)</PresentationFormat>
  <Paragraphs>203</Paragraphs>
  <Slides>40</Slides>
  <Notes>40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40</vt:i4>
      </vt:variant>
    </vt:vector>
  </HeadingPairs>
  <TitlesOfParts>
    <vt:vector size="42" baseType="lpstr">
      <vt:lpstr>piers template</vt:lpstr>
      <vt:lpstr>Custom Design</vt:lpstr>
      <vt:lpstr>How to manage the patient with palpitations</vt:lpstr>
      <vt:lpstr>What are palpitations</vt:lpstr>
      <vt:lpstr>Assessment of palpitations</vt:lpstr>
      <vt:lpstr>Look for red flag symptoms that suggest serious underlying disease </vt:lpstr>
      <vt:lpstr>Investigations</vt:lpstr>
      <vt:lpstr>Slide 6</vt:lpstr>
      <vt:lpstr>Cardiac conduction pathways</vt:lpstr>
      <vt:lpstr>Ventricular ectopics</vt:lpstr>
      <vt:lpstr>Ventricular ectopics</vt:lpstr>
      <vt:lpstr>Treatment of ectopics</vt:lpstr>
      <vt:lpstr>Tachycardia</vt:lpstr>
      <vt:lpstr>Sinus tachycardia</vt:lpstr>
      <vt:lpstr>Broad complex tachycardia</vt:lpstr>
      <vt:lpstr>VT</vt:lpstr>
      <vt:lpstr>Treatment of VT</vt:lpstr>
      <vt:lpstr>Long QT syndrome</vt:lpstr>
      <vt:lpstr>Diagnosis</vt:lpstr>
      <vt:lpstr>Long QT syndrome</vt:lpstr>
      <vt:lpstr>Torsades de pointes</vt:lpstr>
      <vt:lpstr>VF</vt:lpstr>
      <vt:lpstr>Treatment of VF</vt:lpstr>
      <vt:lpstr>SVT</vt:lpstr>
      <vt:lpstr>SVT</vt:lpstr>
      <vt:lpstr>Cardiac conduction pathways</vt:lpstr>
      <vt:lpstr>Treatment</vt:lpstr>
      <vt:lpstr>WPW</vt:lpstr>
      <vt:lpstr>12 lead ECG of WPW</vt:lpstr>
      <vt:lpstr>Pre-excited AF </vt:lpstr>
      <vt:lpstr>Cardiac conduction pathways</vt:lpstr>
      <vt:lpstr>Treatment of WPW</vt:lpstr>
      <vt:lpstr>AF</vt:lpstr>
      <vt:lpstr>Atrial flutter</vt:lpstr>
      <vt:lpstr>AF</vt:lpstr>
      <vt:lpstr>AF</vt:lpstr>
      <vt:lpstr>What needs to happen</vt:lpstr>
      <vt:lpstr>NICE-suggested actions</vt:lpstr>
      <vt:lpstr>Treatment of persistent AF</vt:lpstr>
      <vt:lpstr>Rhythm control</vt:lpstr>
      <vt:lpstr>Slide 39</vt:lpstr>
      <vt:lpstr>Paroxysmal AF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manage the patient with palpitations</dc:title>
  <dc:creator>Windows User</dc:creator>
  <cp:lastModifiedBy>Pirs</cp:lastModifiedBy>
  <cp:revision>11</cp:revision>
  <dcterms:created xsi:type="dcterms:W3CDTF">2010-05-02T08:30:52Z</dcterms:created>
  <dcterms:modified xsi:type="dcterms:W3CDTF">2011-08-14T11:19:06Z</dcterms:modified>
</cp:coreProperties>
</file>