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Default Extension="ppt" ContentType="application/vnd.ms-powerpoint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4" r:id="rId3"/>
    <p:sldMasterId id="2147483686" r:id="rId4"/>
    <p:sldMasterId id="2147483691" r:id="rId5"/>
    <p:sldMasterId id="2147483700" r:id="rId6"/>
    <p:sldMasterId id="2147483712" r:id="rId7"/>
    <p:sldMasterId id="2147483724" r:id="rId8"/>
  </p:sldMasterIdLst>
  <p:notesMasterIdLst>
    <p:notesMasterId r:id="rId24"/>
  </p:notesMasterIdLst>
  <p:sldIdLst>
    <p:sldId id="256" r:id="rId9"/>
    <p:sldId id="268" r:id="rId10"/>
    <p:sldId id="257" r:id="rId11"/>
    <p:sldId id="258" r:id="rId12"/>
    <p:sldId id="259" r:id="rId13"/>
    <p:sldId id="261" r:id="rId14"/>
    <p:sldId id="266" r:id="rId15"/>
    <p:sldId id="267" r:id="rId16"/>
    <p:sldId id="262" r:id="rId17"/>
    <p:sldId id="263" r:id="rId18"/>
    <p:sldId id="269" r:id="rId19"/>
    <p:sldId id="260" r:id="rId20"/>
    <p:sldId id="270" r:id="rId21"/>
    <p:sldId id="264" r:id="rId22"/>
    <p:sldId id="26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A0F14-C427-4FEF-B820-9C9B0B3804E0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B164E-5B88-42CE-86F3-33F866EC9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GB"/>
              <a:t>REHAB PROCESS SESSION 2006</a:t>
            </a:r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GB"/>
              <a:t>Briefly explain how CR gives the above benefits</a:t>
            </a:r>
          </a:p>
          <a:p>
            <a:pPr>
              <a:buFontTx/>
              <a:buChar char="•"/>
            </a:pPr>
            <a:endParaRPr lang="en-GB"/>
          </a:p>
          <a:p>
            <a:pPr>
              <a:buFontTx/>
              <a:buChar char="•"/>
            </a:pPr>
            <a:r>
              <a:rPr lang="en-GB"/>
              <a:t>Ask students how angina and BP may be reduced. This will be revision from the cardiovascular exercise session.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GB"/>
              <a:t>REHAB PROCESS SESSION 2006</a:t>
            </a: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All patients have different needs, CR professionals are interested in all aspects.</a:t>
            </a:r>
          </a:p>
          <a:p>
            <a:endParaRPr lang="en-GB"/>
          </a:p>
          <a:p>
            <a:r>
              <a:rPr lang="en-GB"/>
              <a:t>Explain comprehensive cardiac rehabilitation in terms of:</a:t>
            </a:r>
          </a:p>
          <a:p>
            <a:endParaRPr lang="en-GB"/>
          </a:p>
          <a:p>
            <a:pPr>
              <a:buFontTx/>
              <a:buChar char="•"/>
            </a:pPr>
            <a:r>
              <a:rPr lang="en-GB"/>
              <a:t>Physical	length of stay, site / size of infarct, complications etc..</a:t>
            </a:r>
          </a:p>
          <a:p>
            <a:pPr>
              <a:buFontTx/>
              <a:buChar char="•"/>
            </a:pPr>
            <a:r>
              <a:rPr lang="en-GB"/>
              <a:t>Psychological status	anxiety, depression, distress</a:t>
            </a:r>
          </a:p>
          <a:p>
            <a:pPr>
              <a:buFontTx/>
              <a:buChar char="•"/>
            </a:pPr>
            <a:r>
              <a:rPr lang="en-GB"/>
              <a:t>Social	return to work / normal function / activities</a:t>
            </a:r>
          </a:p>
          <a:p>
            <a:pPr>
              <a:buFontTx/>
              <a:buChar char="•"/>
            </a:pPr>
            <a:endParaRPr lang="en-GB"/>
          </a:p>
          <a:p>
            <a:r>
              <a:rPr lang="en-GB"/>
              <a:t>Ask students what is meant by secondary prevention</a:t>
            </a:r>
          </a:p>
          <a:p>
            <a:endParaRPr lang="en-GB"/>
          </a:p>
          <a:p>
            <a:r>
              <a:rPr lang="en-GB" b="1"/>
              <a:t>Before revealing next slide ask students which type of cardiac patients will benefit from CCR</a:t>
            </a:r>
            <a:endParaRPr lang="en-US" b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B164E-5B88-42CE-86F3-33F866EC96A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AA904-57BF-417F-B4FC-5C15ED52F97F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EE224-349A-4E41-B08C-F274539CFA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91A845-BBBC-4F8F-8CED-26B34C28C112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0C4BC-CEA7-4CFE-9293-78EF89922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17A48-BFB3-4282-ABCE-A7FE0739A39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A3D36-63F7-48F1-A311-209D2CD2BB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DBF708-46E3-4979-8E6C-8BC176EE8ECF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4BAA8-BCE7-4598-BA88-5ED75B0F2E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A62C1-A7FC-4674-82BC-DB49E6AB8B4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04A6E-754B-4288-B357-B6FA2AF5C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DC31E-2FEB-437B-BAFB-BFCA44DB0F8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C7B59-F3D1-433D-8E17-1C99BF49E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4CD663-A218-4005-AC65-137AF5D714C5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7EDFD-75A2-49EE-856C-1F1A3EEF82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04C432-D797-4915-9BB1-961FF7FFC83D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A68BF-2138-4F92-AA34-07836FA32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61522B-9C12-440D-9E31-745EAAB9793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784A6-F12A-48F9-A90E-3D5021127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98F3FB-6C39-430F-AB01-50866FF07A43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CF7B7-9E63-47B3-B38B-07EB1EC428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9584A7-7DA6-403E-8308-C93D170F54F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0C2DE-F71F-4D86-BFD4-99581732ED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D310BC-8A39-448D-9B53-3660CFF77F8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0EB88-A236-4E7A-8C17-4BC42D409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5628CA-E0AC-4B76-AC31-E2E93D8347E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06F90-F96E-4DAD-8135-3697056CA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8E5874-0C5B-475E-8828-90A523FF0EB2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42B13-C521-424F-AA9C-937B90B8CC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C933A2-1CED-44D6-A91D-66AD742EA41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D1679-FC8E-47BC-A908-E19C279FF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610121-EB04-4FFE-8E05-D11A789B7168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A5EDC-FA87-41BE-8381-8EA11A9DC0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72AF55-7E5A-4032-9311-BCF306B6844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B45A4-53CE-4B4A-A143-DE22BE8FC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36969-ECFD-4187-BE2E-46EEA77F4D0C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830A2-C8F1-4EFD-B026-1B5780CAB2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AA904-57BF-417F-B4FC-5C15ED52F97F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EE224-349A-4E41-B08C-F274539CFA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91A845-BBBC-4F8F-8CED-26B34C28C112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0C4BC-CEA7-4CFE-9293-78EF89922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17A48-BFB3-4282-ABCE-A7FE0739A39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A3D36-63F7-48F1-A311-209D2CD2BB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DBF708-46E3-4979-8E6C-8BC176EE8ECF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4BAA8-BCE7-4598-BA88-5ED75B0F2E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A62C1-A7FC-4674-82BC-DB49E6AB8B4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04A6E-754B-4288-B357-B6FA2AF5C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DC31E-2FEB-437B-BAFB-BFCA44DB0F8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C7B59-F3D1-433D-8E17-1C99BF49E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4CD663-A218-4005-AC65-137AF5D714C5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7EDFD-75A2-49EE-856C-1F1A3EEF82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04C432-D797-4915-9BB1-961FF7FFC83D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A68BF-2138-4F92-AA34-07836FA32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61522B-9C12-440D-9E31-745EAAB9793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784A6-F12A-48F9-A90E-3D5021127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98F3FB-6C39-430F-AB01-50866FF07A43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CF7B7-9E63-47B3-B38B-07EB1EC428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9584A7-7DA6-403E-8308-C93D170F54F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0C2DE-F71F-4D86-BFD4-99581732ED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D310BC-8A39-448D-9B53-3660CFF77F8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0EB88-A236-4E7A-8C17-4BC42D409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5628CA-E0AC-4B76-AC31-E2E93D8347E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06F90-F96E-4DAD-8135-3697056CA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8E5874-0C5B-475E-8828-90A523FF0EB2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42B13-C521-424F-AA9C-937B90B8CC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599ECF-6A52-4A24-84C0-839532A3C667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EBB5C-6FD0-41B9-B2C1-9D9C7DDFA8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BEC0F4-1F19-417C-9848-FE2B020B1D2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D8A0B-0698-4C16-BF4C-C7441450E5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3EAD4-A0C3-408E-8503-35509AAEF1B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ECE94-169B-4C39-BEC2-9BFCF9528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F3E57D-99B5-4F88-AE28-D8856138DB5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C4876-40CC-4E38-8C72-99A691062C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2B85A8-C64A-4C81-B7B9-0B0D06E5CF4C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7F38D-598A-44A6-825E-5B4730F6F0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AA3FB-353D-477D-9A90-CC8DF756D4C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7F732-ADEC-43C8-A82D-7A74976EB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62EE13-06AC-4188-835D-ADAE9F198FB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F4863-B9CC-4AB8-BB1F-D7BF0C3A1C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093858-22EE-460C-866E-51EF154C09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DF8B9-A9CD-4E43-9C92-D981F111E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500FD6-8EA3-4242-9896-37B6FC3066C7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83E-A80A-4CAB-88F5-4661A4523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4E9C0-3BD1-469C-987D-5D11048E8326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AEFF0-3C0C-448D-B4BD-61CDCEF2F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C933A2-1CED-44D6-A91D-66AD742EA41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D1679-FC8E-47BC-A908-E19C279FF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F27D1-80D8-4F7D-A309-22043ED2867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EC624-4DC0-4155-B311-693EC7C0C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B15D95-4227-4D4A-B7AD-D5AE8F321A7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B27C-EE49-4968-8AF0-175673E1C0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FD170-31B6-4A85-B0CE-9BC70FBAF88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4224D-AAAB-48F4-AB8E-5C1AAAA58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C5BF53-BFB9-47B9-8825-778D4D1A6AC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12CD9-FCED-4266-8471-872128AF3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B8360-26D1-428C-9508-53EB159DCE11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5875C-CBCE-45CD-943D-66FD6CA1A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A0284B-D6F3-4C86-8AD1-F2081FB084C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28E7D-8AF3-4862-BB5C-8779353309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BFEBC8-B5FF-4382-BED6-C305429F0ED6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DB8E1-970E-48AE-8078-C3B62467A6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6C991-623E-4D98-A88C-AD2ACCE7F8F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B9348-8EC6-4AB8-8655-14AF0670FE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F7267-BA3A-4C85-95D3-69000743EB6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1A7EE-F702-4BC7-AE0D-98998E4A3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610121-EB04-4FFE-8E05-D11A789B7168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A5EDC-FA87-41BE-8381-8EA11A9DC0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72AF55-7E5A-4032-9311-BCF306B68449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B45A4-53CE-4B4A-A143-DE22BE8FC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36969-ECFD-4187-BE2E-46EEA77F4D0C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830A2-C8F1-4EFD-B026-1B5780CAB2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ers Clifford title page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551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20AE1AD2-B4BE-43CE-BE82-06A621CB7C7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97FD8C2-168F-4945-B325-02DB58EF1BF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175" name="Picture 8" descr="Piers Clifford text page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270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4E2CBB5-6DCC-4E82-A0CF-4410D43A02EF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3B430AF-8547-4907-8536-C882E8FF0CD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199" name="Picture 7" descr="Piers Clifford text page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ers Clifford title page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551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20AE1AD2-B4BE-43CE-BE82-06A621CB7C7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97FD8C2-168F-4945-B325-02DB58EF1BF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175" name="Picture 8" descr="Piers Clifford text page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270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4E2CBB5-6DCC-4E82-A0CF-4410D43A02EF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3B430AF-8547-4907-8536-C882E8FF0CD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199" name="Picture 7" descr="Piers Clifford text page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0791CA1-342A-490B-A58D-B40800D4D2D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DEF4F0-C695-4AB3-A81C-9E584BC27D0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175" name="Picture 8" descr="Piers Clifford text page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270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7F230A8-12DF-4DF4-9E42-75433F29C857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E220958-DE3A-4651-803A-EB255A1FDA5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199" name="Picture 7" descr="Piers Clifford text page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PowerPoint_97-2003_Presentation1.ppt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Exercise and cardiovascular health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Piers Clifford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28662" y="714356"/>
          <a:ext cx="7017325" cy="5339463"/>
        </p:xfrm>
        <a:graphic>
          <a:graphicData uri="http://schemas.openxmlformats.org/presentationml/2006/ole">
            <p:oleObj spid="_x0000_s1026" name="Presentation" r:id="rId4" imgW="4570603" imgH="3427427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GB" sz="3200"/>
              <a:t>Benefits of Cardiac Rehabilitation</a:t>
            </a:r>
            <a:endParaRPr lang="en-US" sz="3200"/>
          </a:p>
        </p:txBody>
      </p:sp>
      <p:sp>
        <p:nvSpPr>
          <p:cNvPr id="91140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↓ angina</a:t>
            </a:r>
          </a:p>
          <a:p>
            <a:r>
              <a:rPr lang="en-US">
                <a:cs typeface="Arial" charset="0"/>
              </a:rPr>
              <a:t>↓ blood pressure</a:t>
            </a:r>
          </a:p>
          <a:p>
            <a:r>
              <a:rPr lang="en-US">
                <a:cs typeface="Arial" charset="0"/>
              </a:rPr>
              <a:t>↓ anxiety and depression</a:t>
            </a:r>
          </a:p>
          <a:p>
            <a:r>
              <a:rPr lang="en-US">
                <a:cs typeface="Arial" charset="0"/>
              </a:rPr>
              <a:t>↓ hospital admissions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↑ lipid profile</a:t>
            </a:r>
          </a:p>
          <a:p>
            <a:r>
              <a:rPr lang="en-US">
                <a:cs typeface="Arial" charset="0"/>
              </a:rPr>
              <a:t>↑ functional capacity</a:t>
            </a:r>
          </a:p>
          <a:p>
            <a:r>
              <a:rPr lang="en-US">
                <a:cs typeface="Arial" charset="0"/>
              </a:rPr>
              <a:t>↑ compliance with lifestyle modification</a:t>
            </a:r>
          </a:p>
          <a:p>
            <a:r>
              <a:rPr lang="en-US">
                <a:cs typeface="Arial" charset="0"/>
              </a:rPr>
              <a:t>↑ confidence</a:t>
            </a:r>
          </a:p>
          <a:p>
            <a:r>
              <a:rPr lang="en-US">
                <a:cs typeface="Arial" charset="0"/>
              </a:rPr>
              <a:t>↑ return to work</a:t>
            </a:r>
          </a:p>
          <a:p>
            <a:r>
              <a:rPr lang="en-US">
                <a:cs typeface="Arial" charset="0"/>
              </a:rPr>
              <a:t>↑ return to leisure activities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468313" y="5661025"/>
            <a:ext cx="7847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Arial" charset="0"/>
                <a:cs typeface="Times New Roman" pitchFamily="18" charset="0"/>
              </a:rPr>
              <a:t>↓</a:t>
            </a:r>
            <a:r>
              <a:rPr lang="en-US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2800" b="1">
                <a:latin typeface="Arial" charset="0"/>
                <a:cs typeface="Times New Roman" pitchFamily="18" charset="0"/>
              </a:rPr>
              <a:t>mortality by 31% </a:t>
            </a:r>
            <a:r>
              <a:rPr lang="en-US" b="1">
                <a:latin typeface="Arial" charset="0"/>
                <a:cs typeface="Times New Roman" pitchFamily="18" charset="0"/>
              </a:rPr>
              <a:t>(Taylor et al,2004)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Benefits of cardiac rehabilitation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heart attack patients who participated in a formal exercise</a:t>
            </a:r>
            <a:r>
              <a:rPr lang="en-GB" baseline="30000" dirty="0" smtClean="0"/>
              <a:t> </a:t>
            </a:r>
            <a:r>
              <a:rPr lang="en-GB" dirty="0" smtClean="0"/>
              <a:t>program, the death rate is reduced by 20% to 25%.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GB" sz="3200" dirty="0"/>
              <a:t>Principle of Cardiac Rehabilitation</a:t>
            </a:r>
            <a:endParaRPr lang="en-US" sz="32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73238"/>
            <a:ext cx="8207375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3200" dirty="0"/>
              <a:t>	Enable the patient to regain full </a:t>
            </a:r>
            <a:r>
              <a:rPr lang="en-GB" sz="3200" dirty="0" smtClean="0"/>
              <a:t>physical</a:t>
            </a:r>
            <a:r>
              <a:rPr lang="en-GB" sz="3200" dirty="0"/>
              <a:t>, </a:t>
            </a:r>
            <a:r>
              <a:rPr lang="en-GB" sz="3200" dirty="0" smtClean="0"/>
              <a:t>	psychological </a:t>
            </a:r>
            <a:r>
              <a:rPr lang="en-GB" sz="3200" dirty="0"/>
              <a:t>and social </a:t>
            </a:r>
            <a:r>
              <a:rPr lang="en-GB" sz="3200" dirty="0" smtClean="0"/>
              <a:t>status</a:t>
            </a:r>
            <a:endParaRPr lang="en-GB" sz="3200" dirty="0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endParaRPr lang="en-GB" sz="3200" dirty="0"/>
          </a:p>
          <a:p>
            <a:pPr>
              <a:lnSpc>
                <a:spcPct val="90000"/>
              </a:lnSpc>
            </a:pPr>
            <a:r>
              <a:rPr lang="en-GB" sz="3200" dirty="0"/>
              <a:t>	Promote secondary prevention to 	optimise long term prognosis</a:t>
            </a:r>
          </a:p>
          <a:p>
            <a:pPr algn="ctr">
              <a:lnSpc>
                <a:spcPct val="90000"/>
              </a:lnSpc>
              <a:buFont typeface="Symbol" pitchFamily="18" charset="2"/>
              <a:buNone/>
            </a:pPr>
            <a:endParaRPr lang="en-GB" sz="3200" dirty="0"/>
          </a:p>
          <a:p>
            <a:pPr>
              <a:lnSpc>
                <a:spcPct val="90000"/>
              </a:lnSpc>
            </a:pPr>
            <a:r>
              <a:rPr lang="en-GB" sz="3200" dirty="0"/>
              <a:t>	Comprehensive cardiac rehabilitation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Risks of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For adults without existing heart disease,</a:t>
            </a:r>
            <a:r>
              <a:rPr lang="en-GB" baseline="30000" dirty="0" smtClean="0"/>
              <a:t> </a:t>
            </a:r>
            <a:r>
              <a:rPr lang="en-GB" dirty="0" smtClean="0"/>
              <a:t>the risk of a cardiac event or complication ranges between 1</a:t>
            </a:r>
            <a:r>
              <a:rPr lang="en-GB" baseline="30000" dirty="0" smtClean="0"/>
              <a:t> </a:t>
            </a:r>
            <a:r>
              <a:rPr lang="en-GB" dirty="0" smtClean="0"/>
              <a:t>in 400 000–800 000 hours of exercise. </a:t>
            </a:r>
          </a:p>
          <a:p>
            <a:r>
              <a:rPr lang="en-GB" dirty="0" smtClean="0"/>
              <a:t>For patients with</a:t>
            </a:r>
            <a:r>
              <a:rPr lang="en-GB" baseline="30000" dirty="0" smtClean="0"/>
              <a:t> </a:t>
            </a:r>
            <a:r>
              <a:rPr lang="en-GB" dirty="0" smtClean="0"/>
              <a:t>existing heart disease, an event can occur an average of once</a:t>
            </a:r>
            <a:r>
              <a:rPr lang="en-GB" baseline="30000" dirty="0" smtClean="0"/>
              <a:t> </a:t>
            </a:r>
            <a:r>
              <a:rPr lang="en-GB" dirty="0" smtClean="0"/>
              <a:t>in 62 000 </a:t>
            </a:r>
          </a:p>
          <a:p>
            <a:r>
              <a:rPr lang="en-GB" dirty="0" smtClean="0"/>
              <a:t>Evidence suggests</a:t>
            </a:r>
            <a:r>
              <a:rPr lang="en-GB" baseline="30000" dirty="0" smtClean="0"/>
              <a:t> </a:t>
            </a:r>
            <a:r>
              <a:rPr lang="en-GB" dirty="0" smtClean="0"/>
              <a:t>that a sedentary person’s risk is nearly 50 times higher</a:t>
            </a:r>
            <a:r>
              <a:rPr lang="en-GB" baseline="30000" dirty="0" smtClean="0"/>
              <a:t> </a:t>
            </a:r>
            <a:r>
              <a:rPr lang="en-GB" dirty="0" smtClean="0"/>
              <a:t>than the risk for a person who exercises about 5 times per week.</a:t>
            </a:r>
            <a:r>
              <a:rPr lang="en-GB" baseline="30000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dirty="0" smtClean="0"/>
              <a:t>Risks of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Stated simply, individuals who exercise regularly are much less</a:t>
            </a:r>
            <a:r>
              <a:rPr lang="en-GB" baseline="30000" dirty="0" smtClean="0"/>
              <a:t> </a:t>
            </a:r>
            <a:r>
              <a:rPr lang="en-GB" dirty="0" smtClean="0"/>
              <a:t>likely to experience a problem during exercise. </a:t>
            </a:r>
          </a:p>
          <a:p>
            <a:r>
              <a:rPr lang="en-GB" dirty="0" smtClean="0"/>
              <a:t>Moreover, contrary</a:t>
            </a:r>
            <a:r>
              <a:rPr lang="en-GB" baseline="30000" dirty="0" smtClean="0"/>
              <a:t> </a:t>
            </a:r>
            <a:r>
              <a:rPr lang="en-GB" dirty="0" smtClean="0"/>
              <a:t>to popular view, the majority of heart attacks (approximately</a:t>
            </a:r>
            <a:r>
              <a:rPr lang="en-GB" baseline="30000" dirty="0" smtClean="0"/>
              <a:t> </a:t>
            </a:r>
            <a:r>
              <a:rPr lang="en-GB" dirty="0" smtClean="0"/>
              <a:t>90%) occur in the resting state, not during physical activity.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714356"/>
            <a:ext cx="7615262" cy="7032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Influence of lifestyle factors on CV disease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8715405" cy="4304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512"/>
                <a:gridCol w="1681040"/>
                <a:gridCol w="1558326"/>
                <a:gridCol w="1582017"/>
                <a:gridCol w="1356014"/>
                <a:gridCol w="1482880"/>
                <a:gridCol w="256616"/>
              </a:tblGrid>
              <a:tr h="36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303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Coronary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Arrhythmias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Heart 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Stroke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Dementia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2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Symptoms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And</a:t>
                      </a:r>
                      <a:r>
                        <a:rPr lang="en-GB" baseline="0" dirty="0" smtClean="0"/>
                        <a:t> Disability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2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Subclinical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Vascular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2200">
                <a:tc>
                  <a:txBody>
                    <a:bodyPr/>
                    <a:lstStyle/>
                    <a:p>
                      <a:r>
                        <a:rPr lang="en-GB" dirty="0" smtClean="0"/>
                        <a:t>Lipids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Hypertension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Inflammation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Thrombosis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Arrhythmic risk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9577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Adiposity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Endothelial dysfunction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Metabolic dysfunction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9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Poor diet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Physical inactivity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Smoking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Relationship of exercise to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active or fit individuals tend to develop</a:t>
            </a:r>
            <a:r>
              <a:rPr lang="en-GB" baseline="30000" dirty="0" smtClean="0"/>
              <a:t> </a:t>
            </a:r>
            <a:r>
              <a:rPr lang="en-GB" dirty="0" smtClean="0"/>
              <a:t>less coronary heart disease (CHD) than their sedentary counterparts.</a:t>
            </a:r>
            <a:r>
              <a:rPr lang="en-GB" baseline="30000" dirty="0" smtClean="0"/>
              <a:t> </a:t>
            </a:r>
          </a:p>
          <a:p>
            <a:r>
              <a:rPr lang="en-GB" dirty="0" smtClean="0"/>
              <a:t>If CHD develops in active or fit individuals, it occurs at a</a:t>
            </a:r>
            <a:r>
              <a:rPr lang="en-GB" baseline="30000" dirty="0" smtClean="0"/>
              <a:t> </a:t>
            </a:r>
            <a:r>
              <a:rPr lang="en-GB" dirty="0" smtClean="0"/>
              <a:t>later age and tends to be less severe.</a:t>
            </a:r>
            <a:r>
              <a:rPr lang="en-GB" baseline="30000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Benefits of Regular Exercise on Cardiovascular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Increase in exercise tolerance</a:t>
            </a:r>
            <a:r>
              <a:rPr lang="en-GB" baseline="300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Reduction in body weight</a:t>
            </a:r>
            <a:r>
              <a:rPr lang="en-GB" baseline="300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Reduction</a:t>
            </a:r>
            <a:r>
              <a:rPr lang="en-GB" baseline="30000" dirty="0" smtClean="0"/>
              <a:t> </a:t>
            </a:r>
            <a:r>
              <a:rPr lang="en-GB" dirty="0" smtClean="0"/>
              <a:t>in blood pressure</a:t>
            </a:r>
            <a:r>
              <a:rPr lang="en-GB" baseline="300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Reduction in bad (LDL and total) cholesterol</a:t>
            </a:r>
            <a:r>
              <a:rPr lang="en-GB" baseline="300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Increase in good (HDL) cholesterol</a:t>
            </a:r>
            <a:r>
              <a:rPr lang="en-GB" baseline="300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Increase in insulin sensitivity</a:t>
            </a:r>
            <a:r>
              <a:rPr lang="en-GB" baseline="300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Physiological benefits of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mprovements in muscular function and strength</a:t>
            </a:r>
          </a:p>
          <a:p>
            <a:r>
              <a:rPr lang="en-GB" dirty="0"/>
              <a:t>I</a:t>
            </a:r>
            <a:r>
              <a:rPr lang="en-GB" dirty="0" smtClean="0"/>
              <a:t>mprovement in the body’s ability to take in and use</a:t>
            </a:r>
            <a:r>
              <a:rPr lang="en-GB" baseline="30000" dirty="0" smtClean="0"/>
              <a:t> </a:t>
            </a:r>
            <a:r>
              <a:rPr lang="en-GB" dirty="0" smtClean="0"/>
              <a:t>oxygen</a:t>
            </a:r>
          </a:p>
          <a:p>
            <a:r>
              <a:rPr lang="en-GB" dirty="0" smtClean="0"/>
              <a:t>Reduced </a:t>
            </a:r>
            <a:r>
              <a:rPr lang="en-GB" dirty="0" err="1" smtClean="0"/>
              <a:t>fatigueability</a:t>
            </a:r>
            <a:endParaRPr lang="en-GB" dirty="0" smtClean="0"/>
          </a:p>
          <a:p>
            <a:r>
              <a:rPr lang="en-GB" dirty="0" smtClean="0"/>
              <a:t>Greater blood vessel dilatation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b="1" dirty="0" smtClean="0"/>
              <a:t>How Much Exercise Is Enough?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</a:t>
            </a:r>
            <a:r>
              <a:rPr lang="en-GB" dirty="0" smtClean="0"/>
              <a:t>t least 30 minutes</a:t>
            </a:r>
            <a:r>
              <a:rPr lang="en-GB" baseline="30000" dirty="0" smtClean="0"/>
              <a:t> </a:t>
            </a:r>
            <a:r>
              <a:rPr lang="en-GB" dirty="0" smtClean="0"/>
              <a:t>of modest activity on most, preferably all, days of the week.</a:t>
            </a:r>
          </a:p>
          <a:p>
            <a:r>
              <a:rPr lang="en-GB" dirty="0" smtClean="0"/>
              <a:t>Modest activity is defined as any activity that is similar in</a:t>
            </a:r>
            <a:r>
              <a:rPr lang="en-GB" baseline="30000" dirty="0" smtClean="0"/>
              <a:t> </a:t>
            </a:r>
            <a:r>
              <a:rPr lang="en-GB" dirty="0" smtClean="0"/>
              <a:t>intensity to brisk walking at a rate of about 3 to 4 miles per</a:t>
            </a:r>
            <a:r>
              <a:rPr lang="en-GB" baseline="30000" dirty="0" smtClean="0"/>
              <a:t> </a:t>
            </a:r>
            <a:r>
              <a:rPr lang="en-GB" dirty="0" smtClean="0"/>
              <a:t>hour</a:t>
            </a:r>
          </a:p>
          <a:p>
            <a:r>
              <a:rPr lang="en-GB" dirty="0" smtClean="0"/>
              <a:t>This amount</a:t>
            </a:r>
            <a:r>
              <a:rPr lang="en-GB" baseline="30000" dirty="0" smtClean="0"/>
              <a:t> </a:t>
            </a:r>
            <a:r>
              <a:rPr lang="en-GB" dirty="0" smtClean="0"/>
              <a:t>of exercise equates to approximately five to seven 30-minute</a:t>
            </a:r>
            <a:r>
              <a:rPr lang="en-GB" baseline="30000" dirty="0" smtClean="0"/>
              <a:t> </a:t>
            </a:r>
            <a:r>
              <a:rPr lang="en-GB" dirty="0" smtClean="0"/>
              <a:t>sessions per week at an intensity equivalent to 3 to 6 METs</a:t>
            </a:r>
            <a:r>
              <a:rPr lang="en-GB" baseline="30000" dirty="0" smtClean="0"/>
              <a:t> </a:t>
            </a:r>
            <a:r>
              <a:rPr lang="en-GB" dirty="0" smtClean="0"/>
              <a:t>(multiples of the resting metabolic rate</a:t>
            </a:r>
            <a:r>
              <a:rPr lang="en-GB" baseline="30000" dirty="0" smtClean="0">
                <a:hlinkClick r:id="" action="ppaction://hlinkfile"/>
              </a:rPr>
              <a:t>*</a:t>
            </a:r>
            <a:r>
              <a:rPr lang="en-GB" dirty="0" smtClean="0"/>
              <a:t>), or approximately</a:t>
            </a:r>
            <a:r>
              <a:rPr lang="en-GB" baseline="30000" dirty="0" smtClean="0"/>
              <a:t> </a:t>
            </a:r>
            <a:r>
              <a:rPr lang="en-GB" dirty="0" smtClean="0"/>
              <a:t>600 to 1200 calories expended per week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expenditure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Average MET Levels and Caloric Costs for Common Activities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Activity		 METs 	Calories/Hour </a:t>
            </a:r>
          </a:p>
          <a:p>
            <a:r>
              <a:rPr lang="en-US" dirty="0" smtClean="0"/>
              <a:t>Walking 2.0 mph 		2.5     	 175 </a:t>
            </a:r>
          </a:p>
          <a:p>
            <a:r>
              <a:rPr lang="en-US" dirty="0" smtClean="0"/>
              <a:t>Walking 3.0 mph 		3.5 	245 </a:t>
            </a:r>
          </a:p>
          <a:p>
            <a:r>
              <a:rPr lang="en-US" dirty="0" smtClean="0"/>
              <a:t>Golf (with cart) 		2.5 	175 </a:t>
            </a:r>
          </a:p>
          <a:p>
            <a:r>
              <a:rPr lang="en-US" dirty="0" smtClean="0"/>
              <a:t>Golf (without cart) 		4.9 	340 </a:t>
            </a:r>
          </a:p>
          <a:p>
            <a:r>
              <a:rPr lang="en-US" dirty="0" smtClean="0"/>
              <a:t>Calisthenics (no weights) 	4.0 	280 </a:t>
            </a:r>
          </a:p>
          <a:p>
            <a:r>
              <a:rPr lang="en-US" dirty="0" smtClean="0"/>
              <a:t>Gardening 		4.4 	310 </a:t>
            </a:r>
          </a:p>
          <a:p>
            <a:r>
              <a:rPr lang="en-US" dirty="0" smtClean="0"/>
              <a:t>Cycling (leisurely) 		4.0 	280 </a:t>
            </a:r>
          </a:p>
          <a:p>
            <a:r>
              <a:rPr lang="en-US" dirty="0" smtClean="0"/>
              <a:t>Cycling (moderately) 	5.7 	400 </a:t>
            </a:r>
          </a:p>
          <a:p>
            <a:r>
              <a:rPr lang="en-US" dirty="0" smtClean="0"/>
              <a:t>Swimming (slowly) 	4.5	 315 </a:t>
            </a:r>
          </a:p>
          <a:p>
            <a:r>
              <a:rPr lang="en-US" dirty="0" smtClean="0"/>
              <a:t>Swimming (fast) 		7.0 	490 </a:t>
            </a:r>
          </a:p>
          <a:p>
            <a:r>
              <a:rPr lang="en-US" dirty="0" smtClean="0"/>
              <a:t>Climbing hills     No load 	6.9 	480     </a:t>
            </a:r>
          </a:p>
          <a:p>
            <a:pPr lvl="3"/>
            <a:r>
              <a:rPr lang="en-US" dirty="0" smtClean="0"/>
              <a:t>With 5 kg load	 7.5 	525 </a:t>
            </a:r>
          </a:p>
          <a:p>
            <a:r>
              <a:rPr lang="en-US" dirty="0" smtClean="0"/>
              <a:t>Tennis (singles) 		7.5 	525 </a:t>
            </a:r>
          </a:p>
          <a:p>
            <a:r>
              <a:rPr lang="en-US" dirty="0" smtClean="0"/>
              <a:t>Tennis (doubles)		 6.0 	420 </a:t>
            </a:r>
          </a:p>
          <a:p>
            <a:r>
              <a:rPr lang="en-US" dirty="0" smtClean="0"/>
              <a:t>Running (10 min mile) 	10.2 	710</a:t>
            </a:r>
          </a:p>
          <a:p>
            <a:r>
              <a:rPr lang="en-US" dirty="0" smtClean="0"/>
              <a:t>Running (7.5 min/mile) 	13.2	 930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dirty="0" smtClean="0"/>
              <a:t>Training heart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(Maximal heart rate* - resting heart rate) x desired exercise intensity{dagger} + resting heart rate</a:t>
            </a:r>
            <a:r>
              <a:rPr lang="en-GB" dirty="0" smtClean="0"/>
              <a:t> </a:t>
            </a:r>
            <a:r>
              <a:rPr lang="en-GB" dirty="0"/>
              <a:t>            </a:t>
            </a:r>
            <a:endParaRPr lang="en-GB" dirty="0" smtClean="0"/>
          </a:p>
          <a:p>
            <a:r>
              <a:rPr lang="en-GB" dirty="0" smtClean="0"/>
              <a:t>Example</a:t>
            </a:r>
            <a:r>
              <a:rPr lang="en-GB" dirty="0"/>
              <a:t>:</a:t>
            </a:r>
            <a:r>
              <a:rPr lang="en-GB" dirty="0" smtClean="0"/>
              <a:t> </a:t>
            </a:r>
            <a:r>
              <a:rPr lang="en-GB" dirty="0"/>
              <a:t>Maximal heart rate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</a:t>
            </a:r>
            <a:r>
              <a:rPr lang="en-GB" dirty="0"/>
              <a:t>150 beats/min</a:t>
            </a:r>
            <a:r>
              <a:rPr lang="en-GB" dirty="0" smtClean="0"/>
              <a:t> </a:t>
            </a:r>
            <a:r>
              <a:rPr lang="en-GB" dirty="0"/>
              <a:t>- Resting heart rate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</a:t>
            </a:r>
            <a:r>
              <a:rPr lang="en-GB" dirty="0"/>
              <a:t>70 beats/min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</a:t>
            </a:r>
            <a:r>
              <a:rPr lang="en-GB" dirty="0"/>
              <a:t>80 beats/min</a:t>
            </a:r>
            <a:r>
              <a:rPr lang="en-GB" dirty="0" smtClean="0"/>
              <a:t> </a:t>
            </a:r>
            <a:r>
              <a:rPr lang="en-GB" dirty="0"/>
              <a:t>x Desired intensity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</a:t>
            </a:r>
            <a:r>
              <a:rPr lang="en-GB" dirty="0"/>
              <a:t>60% (0.60)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</a:t>
            </a:r>
            <a:r>
              <a:rPr lang="en-GB" dirty="0"/>
              <a:t>48 beats/min</a:t>
            </a:r>
            <a:r>
              <a:rPr lang="en-GB" dirty="0" smtClean="0"/>
              <a:t> </a:t>
            </a:r>
            <a:r>
              <a:rPr lang="en-GB" dirty="0"/>
              <a:t>+ Resting heart rate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</a:t>
            </a:r>
            <a:r>
              <a:rPr lang="en-GB" dirty="0"/>
              <a:t>70 beats/min</a:t>
            </a:r>
            <a:r>
              <a:rPr lang="en-GB" dirty="0" smtClean="0"/>
              <a:t> </a:t>
            </a:r>
          </a:p>
          <a:p>
            <a:r>
              <a:rPr lang="en-GB" dirty="0" smtClean="0"/>
              <a:t>118 </a:t>
            </a:r>
            <a:r>
              <a:rPr lang="en-GB" dirty="0"/>
              <a:t>beats/min</a:t>
            </a:r>
            <a:r>
              <a:rPr lang="en-GB" dirty="0" smtClean="0"/>
              <a:t> </a:t>
            </a:r>
          </a:p>
          <a:p>
            <a:r>
              <a:rPr lang="en-GB" dirty="0" smtClean="0"/>
              <a:t>A </a:t>
            </a:r>
            <a:r>
              <a:rPr lang="en-GB" dirty="0"/>
              <a:t>reasonable training heart rate for this individual would be 115 to 120 beats/min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en-GB" dirty="0" smtClean="0"/>
              <a:t>Does exercise reduce mortality?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greatest gains in terms</a:t>
            </a:r>
            <a:r>
              <a:rPr lang="en-GB" baseline="30000" dirty="0" smtClean="0"/>
              <a:t> </a:t>
            </a:r>
            <a:r>
              <a:rPr lang="en-GB" dirty="0" smtClean="0"/>
              <a:t>of mortality are achieved when an individual goes from being</a:t>
            </a:r>
            <a:r>
              <a:rPr lang="en-GB" baseline="30000" dirty="0" smtClean="0"/>
              <a:t> </a:t>
            </a:r>
            <a:r>
              <a:rPr lang="en-GB" dirty="0" smtClean="0"/>
              <a:t>sedentary to becoming moderately active.</a:t>
            </a:r>
          </a:p>
          <a:p>
            <a:r>
              <a:rPr lang="en-GB" dirty="0"/>
              <a:t>A</a:t>
            </a:r>
            <a:r>
              <a:rPr lang="en-GB" dirty="0" smtClean="0"/>
              <a:t>n individual’s fitness level </a:t>
            </a:r>
            <a:r>
              <a:rPr lang="en-GB" dirty="0"/>
              <a:t>i</a:t>
            </a:r>
            <a:r>
              <a:rPr lang="en-GB" dirty="0" smtClean="0"/>
              <a:t>s a more important predictor</a:t>
            </a:r>
            <a:r>
              <a:rPr lang="en-GB" baseline="30000" dirty="0" smtClean="0"/>
              <a:t> </a:t>
            </a:r>
            <a:r>
              <a:rPr lang="en-GB" dirty="0" smtClean="0"/>
              <a:t>of death than established risk factors such as smoking, high</a:t>
            </a:r>
            <a:r>
              <a:rPr lang="en-GB" baseline="30000" dirty="0" smtClean="0"/>
              <a:t> </a:t>
            </a:r>
            <a:r>
              <a:rPr lang="en-GB" dirty="0" smtClean="0"/>
              <a:t>blood pressure, high cholesterol, and diabetes.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pier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Piers Clifford TEMPLATE</Template>
  <TotalTime>1897</TotalTime>
  <Words>630</Words>
  <Application>Microsoft Office PowerPoint</Application>
  <PresentationFormat>On-screen Show (4:3)</PresentationFormat>
  <Paragraphs>129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Blank Presentation</vt:lpstr>
      <vt:lpstr>1_Custom Design</vt:lpstr>
      <vt:lpstr>Custom Design</vt:lpstr>
      <vt:lpstr>1_Blank Presentation</vt:lpstr>
      <vt:lpstr>2_Custom Design</vt:lpstr>
      <vt:lpstr>3_Custom Design</vt:lpstr>
      <vt:lpstr>piers template</vt:lpstr>
      <vt:lpstr>4_Custom Design</vt:lpstr>
      <vt:lpstr>Presentation</vt:lpstr>
      <vt:lpstr>Exercise and cardiovascular health</vt:lpstr>
      <vt:lpstr>Influence of lifestyle factors on CV disease</vt:lpstr>
      <vt:lpstr>Relationship of exercise to health</vt:lpstr>
      <vt:lpstr>Benefits of Regular Exercise on Cardiovascular Risk Factors</vt:lpstr>
      <vt:lpstr>Physiological benefits of exercise</vt:lpstr>
      <vt:lpstr>How Much Exercise Is Enough?</vt:lpstr>
      <vt:lpstr>Energy expenditure</vt:lpstr>
      <vt:lpstr>Training heart rate</vt:lpstr>
      <vt:lpstr>Does exercise reduce mortality?</vt:lpstr>
      <vt:lpstr>Slide 10</vt:lpstr>
      <vt:lpstr>Benefits of Cardiac Rehabilitation</vt:lpstr>
      <vt:lpstr>Benefits of cardiac rehabilitation</vt:lpstr>
      <vt:lpstr>Principle of Cardiac Rehabilitation</vt:lpstr>
      <vt:lpstr>Risks of exercise</vt:lpstr>
      <vt:lpstr>Risks of exercise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and cardiovascular health</dc:title>
  <dc:creator>Windows User</dc:creator>
  <cp:lastModifiedBy>Pirs</cp:lastModifiedBy>
  <cp:revision>13</cp:revision>
  <dcterms:created xsi:type="dcterms:W3CDTF">2009-04-11T17:00:47Z</dcterms:created>
  <dcterms:modified xsi:type="dcterms:W3CDTF">2011-08-14T11:21:49Z</dcterms:modified>
</cp:coreProperties>
</file>