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Lst>
  <p:notesMasterIdLst>
    <p:notesMasterId r:id="rId16"/>
  </p:notesMasterIdLst>
  <p:sldIdLst>
    <p:sldId id="256" r:id="rId3"/>
    <p:sldId id="258" r:id="rId4"/>
    <p:sldId id="257" r:id="rId5"/>
    <p:sldId id="260" r:id="rId6"/>
    <p:sldId id="262" r:id="rId7"/>
    <p:sldId id="259" r:id="rId8"/>
    <p:sldId id="261" r:id="rId9"/>
    <p:sldId id="263" r:id="rId10"/>
    <p:sldId id="264" r:id="rId11"/>
    <p:sldId id="265" r:id="rId12"/>
    <p:sldId id="266"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CFB13E-7189-4C29-8534-14068F82CF66}" type="datetimeFigureOut">
              <a:rPr lang="en-US" smtClean="0"/>
              <a:pPr/>
              <a:t>9/22/2011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25EF36-460F-4A6B-9BB1-A7609FCDB2E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25EF36-460F-4A6B-9BB1-A7609FCDB2E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25EF36-460F-4A6B-9BB1-A7609FCDB2E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25EF36-460F-4A6B-9BB1-A7609FCDB2E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25EF36-460F-4A6B-9BB1-A7609FCDB2E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25EF36-460F-4A6B-9BB1-A7609FCDB2E1}"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25EF36-460F-4A6B-9BB1-A7609FCDB2E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25EF36-460F-4A6B-9BB1-A7609FCDB2E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25EF36-460F-4A6B-9BB1-A7609FCDB2E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25EF36-460F-4A6B-9BB1-A7609FCDB2E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25EF36-460F-4A6B-9BB1-A7609FCDB2E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25EF36-460F-4A6B-9BB1-A7609FCDB2E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25EF36-460F-4A6B-9BB1-A7609FCDB2E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25EF36-460F-4A6B-9BB1-A7609FCDB2E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055F0B-2DFB-417A-BB84-71488AE3E715}" type="datetimeFigureOut">
              <a:rPr lang="en-US" smtClean="0"/>
              <a:pPr/>
              <a:t>9/22/2011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06D47C-C49C-43FB-B778-A683F058A78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EF500FD6-8EA3-4242-9896-37B6FC3066C7}" type="datetimeFigureOut">
              <a:rPr lang="en-US"/>
              <a:pPr/>
              <a:t>9/22/2011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5DAE83E-A80A-4CAB-88F5-4661A4523C3B}"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8A4E9C0-3BD1-469C-987D-5D11048E8326}" type="datetimeFigureOut">
              <a:rPr lang="en-US"/>
              <a:pPr/>
              <a:t>9/22/2011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D4AEFF0-3C0C-448D-B4BD-61CDCEF2F795}"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BAF27D1-80D8-4F7D-A309-22043ED2867B}" type="datetimeFigureOut">
              <a:rPr lang="en-US"/>
              <a:pPr/>
              <a:t>9/22/2011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18EC624-4DC0-4155-B311-693EC7C0C098}"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F2B15D95-4227-4D4A-B7AD-D5AE8F321A70}" type="datetimeFigureOut">
              <a:rPr lang="en-US"/>
              <a:pPr/>
              <a:t>9/22/2011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D31BB27C-EE49-4968-8AF0-175673E1C0E5}"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64EFD170-31B6-4A85-B0CE-9BC70FBAF88B}" type="datetimeFigureOut">
              <a:rPr lang="en-US"/>
              <a:pPr/>
              <a:t>9/22/2011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EFF4224D-AAAB-48F4-AB8E-5C1AAAA5823F}"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7CC5BF53-BFB9-47B9-8825-778D4D1A6AC4}" type="datetimeFigureOut">
              <a:rPr lang="en-US"/>
              <a:pPr/>
              <a:t>9/22/2011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EAF12CD9-FCED-4266-8471-872128AF3D4E}"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C6AB8360-26D1-428C-9508-53EB159DCE11}" type="datetimeFigureOut">
              <a:rPr lang="en-US"/>
              <a:pPr/>
              <a:t>9/22/2011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4055875C-CBCE-45CD-943D-66FD6CA1A3D3}"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A3A0284B-D6F3-4C86-8AD1-F2081FB084CA}" type="datetimeFigureOut">
              <a:rPr lang="en-US"/>
              <a:pPr/>
              <a:t>9/22/2011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6D28E7D-8AF3-4862-BB5C-8779353309D8}"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AABFEBC8-B5FF-4382-BED6-C305429F0ED6}" type="datetimeFigureOut">
              <a:rPr lang="en-US"/>
              <a:pPr/>
              <a:t>9/22/2011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329DB8E1-970E-48AE-8078-C3B62467A69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B5055F0B-2DFB-417A-BB84-71488AE3E715}" type="datetimeFigureOut">
              <a:rPr lang="en-US" smtClean="0"/>
              <a:pPr/>
              <a:t>9/22/2011</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FB06D47C-C49C-43FB-B778-A683F058A78E}"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7D6C991-623E-4D98-A88C-AD2ACCE7F8F0}" type="datetimeFigureOut">
              <a:rPr lang="en-US"/>
              <a:pPr/>
              <a:t>9/22/2011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9CB9348-8EC6-4AB8-8655-14AF0670FE07}"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F7F7267-BA3A-4C85-95D3-69000743EB6A}" type="datetimeFigureOut">
              <a:rPr lang="en-US"/>
              <a:pPr/>
              <a:t>9/22/2011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291A7EE-F702-4BC7-AE0D-98998E4A336C}"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B5055F0B-2DFB-417A-BB84-71488AE3E715}" type="datetimeFigureOut">
              <a:rPr lang="en-US" smtClean="0"/>
              <a:pPr/>
              <a:t>9/22/2011</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FB06D47C-C49C-43FB-B778-A683F058A78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B5055F0B-2DFB-417A-BB84-71488AE3E715}" type="datetimeFigureOut">
              <a:rPr lang="en-US" smtClean="0"/>
              <a:pPr/>
              <a:t>9/22/2011</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FB06D47C-C49C-43FB-B778-A683F058A78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B5055F0B-2DFB-417A-BB84-71488AE3E715}" type="datetimeFigureOut">
              <a:rPr lang="en-US" smtClean="0"/>
              <a:pPr/>
              <a:t>9/22/2011</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FB06D47C-C49C-43FB-B778-A683F058A78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B5055F0B-2DFB-417A-BB84-71488AE3E715}" type="datetimeFigureOut">
              <a:rPr lang="en-US" smtClean="0"/>
              <a:pPr/>
              <a:t>9/22/2011</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FB06D47C-C49C-43FB-B778-A683F058A78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5055F0B-2DFB-417A-BB84-71488AE3E715}" type="datetimeFigureOut">
              <a:rPr lang="en-US" smtClean="0"/>
              <a:pPr/>
              <a:t>9/22/2011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B06D47C-C49C-43FB-B778-A683F058A78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5055F0B-2DFB-417A-BB84-71488AE3E715}" type="datetimeFigureOut">
              <a:rPr lang="en-US" smtClean="0"/>
              <a:pPr/>
              <a:t>9/22/2011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B06D47C-C49C-43FB-B778-A683F058A78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055F0B-2DFB-417A-BB84-71488AE3E715}" type="datetimeFigureOut">
              <a:rPr lang="en-US" smtClean="0"/>
              <a:pPr/>
              <a:t>9/22/2011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06D47C-C49C-43FB-B778-A683F058A78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6" Type="http://schemas.openxmlformats.org/officeDocument/2006/relationships/image" Target="../media/image2.jpeg"/><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theme" Target="../theme/theme2.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17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717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B5055F0B-2DFB-417A-BB84-71488AE3E715}" type="datetimeFigureOut">
              <a:rPr lang="en-US" smtClean="0"/>
              <a:pPr/>
              <a:t>9/22/2011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latin typeface="Arial" charset="0"/>
                <a:ea typeface="ＭＳ Ｐゴシック" charset="0"/>
                <a:cs typeface="ＭＳ Ｐゴシック"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FB06D47C-C49C-43FB-B778-A683F058A78E}" type="slidenum">
              <a:rPr lang="en-US" smtClean="0"/>
              <a:pPr/>
              <a:t>‹#›</a:t>
            </a:fld>
            <a:endParaRPr lang="en-US"/>
          </a:p>
        </p:txBody>
      </p:sp>
      <p:pic>
        <p:nvPicPr>
          <p:cNvPr id="7175" name="Picture 8" descr="Piers Clifford text page.jpg"/>
          <p:cNvPicPr>
            <a:picLocks noChangeAspect="1"/>
          </p:cNvPicPr>
          <p:nvPr/>
        </p:nvPicPr>
        <p:blipFill>
          <a:blip r:embed="rId12"/>
          <a:srcRect/>
          <a:stretch>
            <a:fillRect/>
          </a:stretch>
        </p:blipFill>
        <p:spPr bwMode="auto">
          <a:xfrm>
            <a:off x="0" y="12700"/>
            <a:ext cx="91567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34" charset="-128"/>
          <a:cs typeface="+mj-cs"/>
        </a:defRPr>
      </a:lvl1pPr>
      <a:lvl2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2pPr>
      <a:lvl3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3pPr>
      <a:lvl4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4pPr>
      <a:lvl5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pitchFamily="34" charset="-128"/>
          <a:cs typeface="+mn-cs"/>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34" charset="-128"/>
          <a:cs typeface="+mn-cs"/>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34" charset="-128"/>
          <a:cs typeface="+mn-cs"/>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34" charset="-128"/>
          <a:cs typeface="+mn-cs"/>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19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819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B7F230A8-12DF-4DF4-9E42-75433F29C857}" type="datetimeFigureOut">
              <a:rPr lang="en-US"/>
              <a:pPr/>
              <a:t>9/22/2011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latin typeface="Arial" charset="0"/>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9E220958-DE3A-4651-803A-EB255A1FDA59}" type="slidenum">
              <a:rPr lang="en-US"/>
              <a:pPr/>
              <a:t>‹#›</a:t>
            </a:fld>
            <a:endParaRPr lang="en-US"/>
          </a:p>
        </p:txBody>
      </p:sp>
      <p:pic>
        <p:nvPicPr>
          <p:cNvPr id="8199" name="Picture 7" descr="Piers Clifford text page.jpg"/>
          <p:cNvPicPr>
            <a:picLocks noChangeAspect="1"/>
          </p:cNvPicPr>
          <p:nvPr/>
        </p:nvPicPr>
        <p:blipFill>
          <a:blip r:embed="rId16"/>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pitchFamily="34" charset="-128"/>
          <a:cs typeface="+mj-cs"/>
        </a:defRPr>
      </a:lvl1pPr>
      <a:lvl2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2pPr>
      <a:lvl3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3pPr>
      <a:lvl4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4pPr>
      <a:lvl5pPr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5pPr>
      <a:lvl6pPr marL="4572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6pPr>
      <a:lvl7pPr marL="9144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7pPr>
      <a:lvl8pPr marL="13716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8pPr>
      <a:lvl9pPr marL="1828800" algn="ctr" defTabSz="457200" rtl="0" eaLnBrk="1" fontAlgn="base" hangingPunct="1">
        <a:spcBef>
          <a:spcPct val="0"/>
        </a:spcBef>
        <a:spcAft>
          <a:spcPct val="0"/>
        </a:spcAft>
        <a:defRPr sz="4400">
          <a:solidFill>
            <a:schemeClr val="tx1"/>
          </a:solidFill>
          <a:latin typeface="Calibri" pitchFamily="34" charset="0"/>
          <a:ea typeface="ＭＳ Ｐゴシック" pitchFamily="34" charset="-128"/>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ＭＳ Ｐゴシック" pitchFamily="34" charset="-128"/>
          <a:cs typeface="+mn-cs"/>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ＭＳ Ｐゴシック" pitchFamily="34" charset="-128"/>
          <a:cs typeface="+mn-cs"/>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ＭＳ Ｐゴシック" pitchFamily="34" charset="-128"/>
          <a:cs typeface="+mn-cs"/>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34" charset="-128"/>
          <a:cs typeface="+mn-cs"/>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ＭＳ Ｐゴシック"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err="1" smtClean="0"/>
              <a:t>Cardiomegaly</a:t>
            </a:r>
            <a:r>
              <a:rPr lang="en-GB" dirty="0" smtClean="0"/>
              <a:t>- myth or reality?</a:t>
            </a:r>
            <a:endParaRPr lang="en-US" dirty="0"/>
          </a:p>
        </p:txBody>
      </p:sp>
      <p:sp>
        <p:nvSpPr>
          <p:cNvPr id="3" name="Subtitle 2"/>
          <p:cNvSpPr>
            <a:spLocks noGrp="1"/>
          </p:cNvSpPr>
          <p:nvPr>
            <p:ph type="subTitle" idx="1"/>
          </p:nvPr>
        </p:nvSpPr>
        <p:spPr/>
        <p:txBody>
          <a:bodyPr/>
          <a:lstStyle/>
          <a:p>
            <a:r>
              <a:rPr lang="en-GB" dirty="0" smtClean="0"/>
              <a:t>GP study day</a:t>
            </a:r>
          </a:p>
          <a:p>
            <a:r>
              <a:rPr lang="en-GB" dirty="0" smtClean="0"/>
              <a:t>Dr Piers Clifford</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Prediction of systolic dysfunction</a:t>
            </a:r>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Fonseca, C; et al 2004</a:t>
            </a:r>
            <a:br>
              <a:rPr lang="en-GB" dirty="0" smtClean="0"/>
            </a:br>
            <a:r>
              <a:rPr lang="en-GB" dirty="0" smtClean="0"/>
              <a:t/>
            </a:r>
            <a:br>
              <a:rPr lang="en-GB" dirty="0" smtClean="0"/>
            </a:br>
            <a:r>
              <a:rPr lang="en-GB" dirty="0" smtClean="0"/>
              <a:t> 6300 patients attending their GP for a variety of different complaints were selected at random. </a:t>
            </a:r>
          </a:p>
          <a:p>
            <a:r>
              <a:rPr lang="en-GB" dirty="0" smtClean="0"/>
              <a:t>Patients who scored 2 or more in the Boston questionnaire and/or were receiving diuretics for heart failure went on to have further investigation for heart failure. </a:t>
            </a:r>
          </a:p>
          <a:p>
            <a:r>
              <a:rPr lang="en-GB" dirty="0" smtClean="0"/>
              <a:t>Prediction of presence of heart failure by an abnormal chest x-ray Sensitivity 68%, specificity 53%, PPV 61%, LR 1.46</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71480"/>
            <a:ext cx="8229600" cy="1143000"/>
          </a:xfrm>
        </p:spPr>
        <p:txBody>
          <a:bodyPr/>
          <a:lstStyle/>
          <a:p>
            <a:r>
              <a:rPr lang="en-GB" dirty="0" smtClean="0"/>
              <a:t>Prediction of systolic dysfunction</a:t>
            </a:r>
            <a:endParaRPr lang="en-US" dirty="0"/>
          </a:p>
        </p:txBody>
      </p:sp>
      <p:sp>
        <p:nvSpPr>
          <p:cNvPr id="3" name="Content Placeholder 2"/>
          <p:cNvSpPr>
            <a:spLocks noGrp="1"/>
          </p:cNvSpPr>
          <p:nvPr>
            <p:ph idx="1"/>
          </p:nvPr>
        </p:nvSpPr>
        <p:spPr/>
        <p:txBody>
          <a:bodyPr>
            <a:normAutofit fontScale="85000" lnSpcReduction="20000"/>
          </a:bodyPr>
          <a:lstStyle/>
          <a:p>
            <a:r>
              <a:rPr lang="en-GB" dirty="0" err="1" smtClean="0"/>
              <a:t>Rihal</a:t>
            </a:r>
            <a:r>
              <a:rPr lang="en-GB" dirty="0" smtClean="0"/>
              <a:t> C.S. et al 1995</a:t>
            </a:r>
            <a:br>
              <a:rPr lang="en-GB" dirty="0" smtClean="0"/>
            </a:br>
            <a:r>
              <a:rPr lang="en-GB" dirty="0" smtClean="0"/>
              <a:t>USA Study looking at 14507 patients presenting to hospital with chest pain looking at how effective widely available variables were at predicting LV function. </a:t>
            </a:r>
          </a:p>
          <a:p>
            <a:r>
              <a:rPr lang="en-GB" dirty="0" smtClean="0"/>
              <a:t>All patients underwent diagnostic cardiac catheterisation. Normal LV function defined as LVEF &gt;50%. Retrospective study comparing clinical variables with LVEF. Cardio-thoracic ratio calculated from the chest x-ray and defined as normal (&lt;50%) or abnormal (&gt;50%). </a:t>
            </a:r>
          </a:p>
          <a:p>
            <a:r>
              <a:rPr lang="en-GB" dirty="0" smtClean="0"/>
              <a:t>Prediction of abnormal LVEF by an increased CTR. Sensitivity 14%, specificity 92%, PPV 34%, LR 1.72</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785794"/>
            <a:ext cx="8229600" cy="1143000"/>
          </a:xfrm>
        </p:spPr>
        <p:txBody>
          <a:bodyPr>
            <a:normAutofit fontScale="90000"/>
          </a:bodyPr>
          <a:lstStyle/>
          <a:p>
            <a:r>
              <a:rPr lang="en-GB" b="1" dirty="0" smtClean="0"/>
              <a:t>Clinical Bottom Line</a:t>
            </a:r>
            <a:br>
              <a:rPr lang="en-GB" b="1" dirty="0" smtClean="0"/>
            </a:br>
            <a:endParaRPr lang="en-US" dirty="0"/>
          </a:p>
        </p:txBody>
      </p:sp>
      <p:sp>
        <p:nvSpPr>
          <p:cNvPr id="3" name="Content Placeholder 2"/>
          <p:cNvSpPr>
            <a:spLocks noGrp="1"/>
          </p:cNvSpPr>
          <p:nvPr>
            <p:ph idx="1"/>
          </p:nvPr>
        </p:nvSpPr>
        <p:spPr/>
        <p:txBody>
          <a:bodyPr>
            <a:normAutofit/>
          </a:bodyPr>
          <a:lstStyle/>
          <a:p>
            <a:r>
              <a:rPr lang="en-GB" dirty="0" smtClean="0"/>
              <a:t>Chest XRs are a fast, relatively cheap, relatively safe and non-invasive form of investigation. They are useful for investigating the breathless patient but do not have the specificity or sensitivity to rule in nor rule out the diagnosis of heart failure by themselves. They should be interpreted in the context of the history and clinical findings from the patient. </a:t>
            </a:r>
            <a:endParaRPr lang="en-GB" b="1"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are clinical pointers?</a:t>
            </a:r>
            <a:endParaRPr lang="en-US" dirty="0"/>
          </a:p>
        </p:txBody>
      </p:sp>
      <p:sp>
        <p:nvSpPr>
          <p:cNvPr id="3" name="Content Placeholder 2"/>
          <p:cNvSpPr>
            <a:spLocks noGrp="1"/>
          </p:cNvSpPr>
          <p:nvPr>
            <p:ph idx="1"/>
          </p:nvPr>
        </p:nvSpPr>
        <p:spPr/>
        <p:txBody>
          <a:bodyPr/>
          <a:lstStyle/>
          <a:p>
            <a:r>
              <a:rPr lang="en-GB" dirty="0" smtClean="0"/>
              <a:t>History</a:t>
            </a:r>
          </a:p>
          <a:p>
            <a:r>
              <a:rPr lang="en-GB" dirty="0" smtClean="0"/>
              <a:t>Examination</a:t>
            </a:r>
          </a:p>
          <a:p>
            <a:r>
              <a:rPr lang="en-GB" dirty="0" smtClean="0"/>
              <a:t>ECG</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Definition of </a:t>
            </a:r>
            <a:r>
              <a:rPr lang="en-GB" dirty="0" err="1" smtClean="0"/>
              <a:t>cardiomegaly</a:t>
            </a:r>
            <a:endParaRPr lang="en-US" dirty="0"/>
          </a:p>
        </p:txBody>
      </p:sp>
      <p:sp>
        <p:nvSpPr>
          <p:cNvPr id="3" name="Content Placeholder 2"/>
          <p:cNvSpPr>
            <a:spLocks noGrp="1"/>
          </p:cNvSpPr>
          <p:nvPr>
            <p:ph idx="1"/>
          </p:nvPr>
        </p:nvSpPr>
        <p:spPr/>
        <p:txBody>
          <a:bodyPr>
            <a:normAutofit fontScale="70000" lnSpcReduction="20000"/>
          </a:bodyPr>
          <a:lstStyle/>
          <a:p>
            <a:r>
              <a:rPr lang="en-GB" dirty="0"/>
              <a:t>T</a:t>
            </a:r>
            <a:r>
              <a:rPr lang="en-GB" dirty="0" smtClean="0"/>
              <a:t>he </a:t>
            </a:r>
            <a:r>
              <a:rPr lang="en-GB" i="1" dirty="0" smtClean="0"/>
              <a:t>cardiothoracic ratio</a:t>
            </a:r>
            <a:r>
              <a:rPr lang="en-GB" dirty="0" smtClean="0"/>
              <a:t> is measured by dividing the maximal transverse cardiac silhouette by the maximal internal thoracic diameter using 0.5 as the upper limit of normal. </a:t>
            </a:r>
          </a:p>
          <a:p>
            <a:r>
              <a:rPr lang="en-GB" dirty="0" smtClean="0"/>
              <a:t>This will give some false positives, particularly if a film is taken on a poor inspiration. The degree of inspiration has the greatest effect on apparent heart size.</a:t>
            </a:r>
          </a:p>
          <a:p>
            <a:r>
              <a:rPr lang="en-GB" dirty="0" smtClean="0"/>
              <a:t>An optimal film would have the diaphragm at the posterior tenth rib at maximal inspiration to eliminate "</a:t>
            </a:r>
            <a:r>
              <a:rPr lang="en-GB" dirty="0" err="1" smtClean="0"/>
              <a:t>pseudocardiomegaly</a:t>
            </a:r>
            <a:r>
              <a:rPr lang="en-GB" dirty="0" smtClean="0"/>
              <a:t>" and pulmonary plethora. </a:t>
            </a:r>
          </a:p>
          <a:p>
            <a:r>
              <a:rPr lang="en-GB" dirty="0" smtClean="0"/>
              <a:t>Other causes of a false impression of </a:t>
            </a:r>
            <a:r>
              <a:rPr lang="en-GB" dirty="0" err="1" smtClean="0"/>
              <a:t>cardiomegaly</a:t>
            </a:r>
            <a:r>
              <a:rPr lang="en-GB" dirty="0" smtClean="0"/>
              <a:t> are the greater magnification of the heart on an AP film. A good estimate of </a:t>
            </a:r>
            <a:r>
              <a:rPr lang="en-GB" dirty="0" err="1" smtClean="0"/>
              <a:t>cardiomegaly</a:t>
            </a:r>
            <a:r>
              <a:rPr lang="en-GB" dirty="0" smtClean="0"/>
              <a:t> is a heart greater than 15 cm in transverse diameter or greater than 1 to 2 cm increase in size over one year.</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Cardiac silhouette</a:t>
            </a:r>
            <a:endParaRPr lang="en-US" dirty="0"/>
          </a:p>
        </p:txBody>
      </p:sp>
      <p:pic>
        <p:nvPicPr>
          <p:cNvPr id="4" name="Content Placeholder 3" descr="Cardiac silhouette.jpg"/>
          <p:cNvPicPr>
            <a:picLocks noGrp="1" noChangeAspect="1"/>
          </p:cNvPicPr>
          <p:nvPr>
            <p:ph idx="1"/>
          </p:nvPr>
        </p:nvPicPr>
        <p:blipFill>
          <a:blip r:embed="rId3"/>
          <a:stretch>
            <a:fillRect/>
          </a:stretch>
        </p:blipFill>
        <p:spPr>
          <a:xfrm>
            <a:off x="2667000" y="2277269"/>
            <a:ext cx="3810000" cy="3171825"/>
          </a:xfrm>
        </p:spPr>
      </p:pic>
      <p:sp>
        <p:nvSpPr>
          <p:cNvPr id="5" name="TextBox 4"/>
          <p:cNvSpPr txBox="1"/>
          <p:nvPr/>
        </p:nvSpPr>
        <p:spPr>
          <a:xfrm>
            <a:off x="5643570" y="5072074"/>
            <a:ext cx="397353" cy="369332"/>
          </a:xfrm>
          <a:prstGeom prst="rect">
            <a:avLst/>
          </a:prstGeom>
          <a:noFill/>
        </p:spPr>
        <p:txBody>
          <a:bodyPr wrap="none" rtlCol="0">
            <a:spAutoFit/>
          </a:bodyPr>
          <a:lstStyle/>
          <a:p>
            <a:r>
              <a:rPr lang="en-GB" dirty="0" smtClean="0"/>
              <a:t>LV</a:t>
            </a:r>
            <a:endParaRPr lang="en-US" dirty="0"/>
          </a:p>
        </p:txBody>
      </p:sp>
      <p:sp>
        <p:nvSpPr>
          <p:cNvPr id="6" name="TextBox 5"/>
          <p:cNvSpPr txBox="1"/>
          <p:nvPr/>
        </p:nvSpPr>
        <p:spPr>
          <a:xfrm>
            <a:off x="5643570" y="4357694"/>
            <a:ext cx="415498" cy="369332"/>
          </a:xfrm>
          <a:prstGeom prst="rect">
            <a:avLst/>
          </a:prstGeom>
          <a:noFill/>
        </p:spPr>
        <p:txBody>
          <a:bodyPr wrap="square" rtlCol="0">
            <a:spAutoFit/>
          </a:bodyPr>
          <a:lstStyle/>
          <a:p>
            <a:r>
              <a:rPr lang="en-GB" dirty="0" smtClean="0"/>
              <a:t>LA</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 enlargement</a:t>
            </a:r>
            <a:endParaRPr lang="en-US" dirty="0"/>
          </a:p>
        </p:txBody>
      </p:sp>
      <p:sp>
        <p:nvSpPr>
          <p:cNvPr id="3" name="Content Placeholder 2"/>
          <p:cNvSpPr>
            <a:spLocks noGrp="1"/>
          </p:cNvSpPr>
          <p:nvPr>
            <p:ph idx="1"/>
          </p:nvPr>
        </p:nvSpPr>
        <p:spPr/>
        <p:txBody>
          <a:bodyPr>
            <a:normAutofit fontScale="70000" lnSpcReduction="20000"/>
          </a:bodyPr>
          <a:lstStyle/>
          <a:p>
            <a:r>
              <a:rPr lang="en-GB" i="1" dirty="0" smtClean="0"/>
              <a:t>Left </a:t>
            </a:r>
            <a:r>
              <a:rPr lang="en-GB" i="1" dirty="0" err="1" smtClean="0"/>
              <a:t>atrial</a:t>
            </a:r>
            <a:r>
              <a:rPr lang="en-GB" i="1" dirty="0" smtClean="0"/>
              <a:t> enlargement</a:t>
            </a:r>
            <a:r>
              <a:rPr lang="en-GB" dirty="0" smtClean="0"/>
              <a:t> is reflected earliest by enlargement of the appendage on the PA view. </a:t>
            </a:r>
          </a:p>
          <a:p>
            <a:r>
              <a:rPr lang="en-GB" dirty="0" smtClean="0"/>
              <a:t>Double density and widening of the angle of the carina on the PA view. The double density is the shadow of the left atrium seen through the right </a:t>
            </a:r>
            <a:r>
              <a:rPr lang="en-GB" dirty="0" err="1" smtClean="0"/>
              <a:t>atrial</a:t>
            </a:r>
            <a:r>
              <a:rPr lang="en-GB" dirty="0" smtClean="0"/>
              <a:t> shadow just below and to the right of the carina on the PA view. </a:t>
            </a:r>
          </a:p>
          <a:p>
            <a:r>
              <a:rPr lang="en-GB" dirty="0" smtClean="0"/>
              <a:t>The normal </a:t>
            </a:r>
            <a:r>
              <a:rPr lang="en-GB" dirty="0" err="1" smtClean="0"/>
              <a:t>carinal</a:t>
            </a:r>
            <a:r>
              <a:rPr lang="en-GB" dirty="0" smtClean="0"/>
              <a:t> angle is said to be 50 to 100 degrees, a more obtuse angle reflecting left </a:t>
            </a:r>
            <a:r>
              <a:rPr lang="en-GB" dirty="0" err="1" smtClean="0"/>
              <a:t>atrial</a:t>
            </a:r>
            <a:r>
              <a:rPr lang="en-GB" dirty="0" smtClean="0"/>
              <a:t> enlargement</a:t>
            </a:r>
          </a:p>
          <a:p>
            <a:r>
              <a:rPr lang="en-GB" dirty="0" smtClean="0"/>
              <a:t> A common cause of isolated left </a:t>
            </a:r>
            <a:r>
              <a:rPr lang="en-GB" dirty="0" err="1" smtClean="0"/>
              <a:t>atrial</a:t>
            </a:r>
            <a:r>
              <a:rPr lang="en-GB" dirty="0" smtClean="0"/>
              <a:t> enlargement is mitral valve disease. Often, if there is significant left </a:t>
            </a:r>
            <a:r>
              <a:rPr lang="en-GB" dirty="0" err="1" smtClean="0"/>
              <a:t>atrial</a:t>
            </a:r>
            <a:r>
              <a:rPr lang="en-GB" dirty="0" smtClean="0"/>
              <a:t> enlargement, there will be associated changes in the lung fields. Left ventricular enlargement (generally from ischemic or hypertensive heart disease), when it progresses to early cardiac </a:t>
            </a:r>
            <a:r>
              <a:rPr lang="en-GB" dirty="0" err="1" smtClean="0"/>
              <a:t>decompensation</a:t>
            </a:r>
            <a:r>
              <a:rPr lang="en-GB" dirty="0" smtClean="0"/>
              <a:t>, is often accompanied by left </a:t>
            </a:r>
            <a:r>
              <a:rPr lang="en-GB" dirty="0" err="1" smtClean="0"/>
              <a:t>atrial</a:t>
            </a:r>
            <a:r>
              <a:rPr lang="en-GB" dirty="0" smtClean="0"/>
              <a:t> enlargement.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Right </a:t>
            </a:r>
            <a:r>
              <a:rPr lang="en-GB" dirty="0" err="1" smtClean="0"/>
              <a:t>atrial</a:t>
            </a:r>
            <a:r>
              <a:rPr lang="en-GB" dirty="0" smtClean="0"/>
              <a:t> enlargement</a:t>
            </a:r>
            <a:endParaRPr lang="en-US" dirty="0"/>
          </a:p>
        </p:txBody>
      </p:sp>
      <p:sp>
        <p:nvSpPr>
          <p:cNvPr id="3" name="Content Placeholder 2"/>
          <p:cNvSpPr>
            <a:spLocks noGrp="1"/>
          </p:cNvSpPr>
          <p:nvPr>
            <p:ph idx="1"/>
          </p:nvPr>
        </p:nvSpPr>
        <p:spPr/>
        <p:txBody>
          <a:bodyPr/>
          <a:lstStyle/>
          <a:p>
            <a:r>
              <a:rPr lang="en-GB" dirty="0" smtClean="0"/>
              <a:t>Shows as prominent shadow projected into right lung field.</a:t>
            </a:r>
          </a:p>
          <a:p>
            <a:r>
              <a:rPr lang="en-GB" dirty="0" smtClean="0"/>
              <a:t>Consider </a:t>
            </a:r>
            <a:r>
              <a:rPr lang="en-GB" dirty="0" err="1" smtClean="0"/>
              <a:t>valvular</a:t>
            </a:r>
            <a:r>
              <a:rPr lang="en-GB" dirty="0" smtClean="0"/>
              <a:t> disease (PS or TR) and pulmonary hypertension.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Left ventricular enlargement</a:t>
            </a:r>
            <a:endParaRPr lang="en-US" dirty="0"/>
          </a:p>
        </p:txBody>
      </p:sp>
      <p:sp>
        <p:nvSpPr>
          <p:cNvPr id="4" name="Content Placeholder 3"/>
          <p:cNvSpPr>
            <a:spLocks noGrp="1"/>
          </p:cNvSpPr>
          <p:nvPr>
            <p:ph idx="1"/>
          </p:nvPr>
        </p:nvSpPr>
        <p:spPr/>
        <p:txBody>
          <a:bodyPr>
            <a:normAutofit fontScale="92500" lnSpcReduction="10000"/>
          </a:bodyPr>
          <a:lstStyle/>
          <a:p>
            <a:r>
              <a:rPr lang="en-GB" i="1" dirty="0" smtClean="0"/>
              <a:t>Left ventricular enlargement</a:t>
            </a:r>
            <a:r>
              <a:rPr lang="en-GB" dirty="0" smtClean="0"/>
              <a:t> expands the left heart border on the PA view and the inferior posterior border on the lateral. This is probably the most common isolated chamber enlargement in adults. It occurs frequently with ischemic heart disease and systemic hypertension. It tends to give the heart a "boot-shaped" appearance on the PA view. However, there can be significant hypertrophy or restrictive </a:t>
            </a:r>
            <a:r>
              <a:rPr lang="en-GB" dirty="0" err="1" smtClean="0"/>
              <a:t>cardiomyopathy</a:t>
            </a:r>
            <a:r>
              <a:rPr lang="en-GB" dirty="0" smtClean="0"/>
              <a:t> without any chamber enlargement.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Generalised enlargement</a:t>
            </a:r>
            <a:endParaRPr lang="en-US" dirty="0"/>
          </a:p>
        </p:txBody>
      </p:sp>
      <p:sp>
        <p:nvSpPr>
          <p:cNvPr id="3" name="Content Placeholder 2"/>
          <p:cNvSpPr>
            <a:spLocks noGrp="1"/>
          </p:cNvSpPr>
          <p:nvPr>
            <p:ph idx="1"/>
          </p:nvPr>
        </p:nvSpPr>
        <p:spPr/>
        <p:txBody>
          <a:bodyPr>
            <a:normAutofit/>
          </a:bodyPr>
          <a:lstStyle/>
          <a:p>
            <a:r>
              <a:rPr lang="en-GB" i="1" dirty="0" smtClean="0"/>
              <a:t>Generalized cardiac enlargement</a:t>
            </a:r>
            <a:r>
              <a:rPr lang="en-GB" dirty="0" smtClean="0"/>
              <a:t> with a globular or water-bottle shape indicates either pericardial effusion or </a:t>
            </a:r>
            <a:r>
              <a:rPr lang="en-GB" dirty="0" err="1" smtClean="0"/>
              <a:t>cardiomyopathy</a:t>
            </a:r>
            <a:r>
              <a:rPr lang="en-GB" dirty="0" smtClean="0"/>
              <a:t>. Echocardiography is a more reliable way to detect a pericardial effusion. Even small effusions can interfere with right heart filling and the chest x-ray will not be abnormal until at least 200 ml of fluid have accumulated.</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8662" y="2000240"/>
            <a:ext cx="7286676" cy="3785652"/>
          </a:xfrm>
          <a:prstGeom prst="rect">
            <a:avLst/>
          </a:prstGeom>
        </p:spPr>
        <p:txBody>
          <a:bodyPr wrap="square">
            <a:spAutoFit/>
          </a:bodyPr>
          <a:lstStyle/>
          <a:p>
            <a:r>
              <a:rPr lang="en-GB" sz="2400" dirty="0" smtClean="0"/>
              <a:t>If disease is present an ideal, or truly accurate, test will </a:t>
            </a:r>
            <a:r>
              <a:rPr lang="en-GB" sz="2400" b="1" dirty="0" smtClean="0"/>
              <a:t>always </a:t>
            </a:r>
            <a:r>
              <a:rPr lang="en-GB" sz="2400" dirty="0" smtClean="0"/>
              <a:t>give a positive result, whilst if disease is not present, the test will always give a negative result. This is not the case for all tests. The properties of the test that tell us about test accuracy are called </a:t>
            </a:r>
            <a:r>
              <a:rPr lang="en-GB" sz="2400" b="1" dirty="0" smtClean="0"/>
              <a:t>sensitivity</a:t>
            </a:r>
            <a:r>
              <a:rPr lang="en-GB" sz="2400" dirty="0" smtClean="0"/>
              <a:t> and </a:t>
            </a:r>
            <a:r>
              <a:rPr lang="en-GB" sz="2400" b="1" dirty="0" smtClean="0"/>
              <a:t>specificity.</a:t>
            </a:r>
            <a:endParaRPr lang="en-GB" sz="2400" dirty="0" smtClean="0"/>
          </a:p>
          <a:p>
            <a:r>
              <a:rPr lang="en-GB" sz="2400" dirty="0" smtClean="0"/>
              <a:t>Sensitivity is defined as the proportion of people with disease who have a positive test result. Specificity is defined as the proportion of people without disease who have a negative test result. </a:t>
            </a:r>
            <a:endParaRPr lang="en-GB" sz="2400" dirty="0"/>
          </a:p>
        </p:txBody>
      </p:sp>
      <p:sp>
        <p:nvSpPr>
          <p:cNvPr id="3" name="Title 2"/>
          <p:cNvSpPr>
            <a:spLocks noGrp="1"/>
          </p:cNvSpPr>
          <p:nvPr>
            <p:ph type="ctrTitle"/>
          </p:nvPr>
        </p:nvSpPr>
        <p:spPr>
          <a:xfrm>
            <a:off x="857224" y="571480"/>
            <a:ext cx="7772400" cy="1470025"/>
          </a:xfrm>
        </p:spPr>
        <p:txBody>
          <a:bodyPr/>
          <a:lstStyle/>
          <a:p>
            <a:r>
              <a:rPr lang="en-GB" dirty="0" smtClean="0"/>
              <a:t>Sensitivity and specificity</a:t>
            </a:r>
            <a:endParaRPr lang="en-US" dirty="0"/>
          </a:p>
        </p:txBody>
      </p:sp>
      <p:sp>
        <p:nvSpPr>
          <p:cNvPr id="4" name="Subtitle 3"/>
          <p:cNvSpPr>
            <a:spLocks noGrp="1"/>
          </p:cNvSpPr>
          <p:nvPr>
            <p:ph type="subTitle" idx="1"/>
          </p:nvPr>
        </p:nvSpPr>
        <p:spPr>
          <a:xfrm>
            <a:off x="1371600" y="5500702"/>
            <a:ext cx="6415110" cy="138098"/>
          </a:xfrm>
        </p:spPr>
        <p:txBody>
          <a:bodyPr>
            <a:normAutofit fontScale="25000" lnSpcReduction="20000"/>
          </a:bodyPr>
          <a:lstStyle/>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Prediction of diastolic dysfunction</a:t>
            </a:r>
            <a:endParaRPr lang="en-US" dirty="0"/>
          </a:p>
        </p:txBody>
      </p:sp>
      <p:sp>
        <p:nvSpPr>
          <p:cNvPr id="3" name="Content Placeholder 2"/>
          <p:cNvSpPr>
            <a:spLocks noGrp="1"/>
          </p:cNvSpPr>
          <p:nvPr>
            <p:ph idx="1"/>
          </p:nvPr>
        </p:nvSpPr>
        <p:spPr/>
        <p:txBody>
          <a:bodyPr>
            <a:normAutofit fontScale="62500" lnSpcReduction="20000"/>
          </a:bodyPr>
          <a:lstStyle/>
          <a:p>
            <a:r>
              <a:rPr lang="en-GB" dirty="0" smtClean="0"/>
              <a:t>Ogawa, K et al 2002</a:t>
            </a:r>
            <a:br>
              <a:rPr lang="en-GB" dirty="0" smtClean="0"/>
            </a:br>
            <a:r>
              <a:rPr lang="en-GB" dirty="0" smtClean="0"/>
              <a:t>130 patients who had been referred to a cardiology department as out-patients with symptoms suggestive of heart failure but not on any treatment at the time of referral. </a:t>
            </a:r>
          </a:p>
          <a:p>
            <a:r>
              <a:rPr lang="en-GB" dirty="0" smtClean="0"/>
              <a:t>Comparison of echocardiography findings with electrocardiography and chest radiography in diagnosing heart failure. </a:t>
            </a:r>
          </a:p>
          <a:p>
            <a:r>
              <a:rPr lang="en-GB" dirty="0" smtClean="0"/>
              <a:t>Chest x-rays considered abnormal if CTR &gt;50%, prominence of pulmonary vessel shadows or lung congestion present or if hydrothorax was present unaccompanied by signs of inflammation in the lung fields.</a:t>
            </a:r>
          </a:p>
          <a:p>
            <a:r>
              <a:rPr lang="en-GB" dirty="0" smtClean="0"/>
              <a:t> Prediction of diastolic dysfunction by abnormal chest x-ray. Sensitivity 75%, specificity 96%, PPV 71%, LR 17.1 Of 130 patients who were considered to have symptoms suggestive of heart failure only 16 were felt to have diastolic dysfunction and no patients were felt to have systolic dysfunction although 86 of the patients were judged to have heart disease.</a:t>
            </a:r>
            <a:endParaRPr lang="en-US" dirty="0"/>
          </a:p>
        </p:txBody>
      </p:sp>
    </p:spTree>
  </p:cSld>
  <p:clrMapOvr>
    <a:masterClrMapping/>
  </p:clrMapOvr>
</p:sld>
</file>

<file path=ppt/theme/theme1.xml><?xml version="1.0" encoding="utf-8"?>
<a:theme xmlns:a="http://schemas.openxmlformats.org/drawingml/2006/main" name="piers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92</TotalTime>
  <Words>672</Words>
  <Application>Microsoft Office PowerPoint</Application>
  <PresentationFormat>On-screen Show (4:3)</PresentationFormat>
  <Paragraphs>58</Paragraphs>
  <Slides>13</Slides>
  <Notes>13</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piers template</vt:lpstr>
      <vt:lpstr>Custom Design</vt:lpstr>
      <vt:lpstr>Cardiomegaly- myth or reality?</vt:lpstr>
      <vt:lpstr>Definition of cardiomegaly</vt:lpstr>
      <vt:lpstr>Cardiac silhouette</vt:lpstr>
      <vt:lpstr>LA enlargement</vt:lpstr>
      <vt:lpstr>Right atrial enlargement</vt:lpstr>
      <vt:lpstr>Left ventricular enlargement</vt:lpstr>
      <vt:lpstr>Generalised enlargement</vt:lpstr>
      <vt:lpstr>Sensitivity and specificity</vt:lpstr>
      <vt:lpstr>Prediction of diastolic dysfunction</vt:lpstr>
      <vt:lpstr>Prediction of systolic dysfunction</vt:lpstr>
      <vt:lpstr>Prediction of systolic dysfunction</vt:lpstr>
      <vt:lpstr>Clinical Bottom Line </vt:lpstr>
      <vt:lpstr>What are clinical pointers?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Cardiomegaly- myth or reality?</dc:title>
  <dc:creator>Windows User</dc:creator>
  <cp:lastModifiedBy>Pirs</cp:lastModifiedBy>
  <cp:revision>5</cp:revision>
  <dcterms:created xsi:type="dcterms:W3CDTF">2009-03-01T08:21:33Z</dcterms:created>
  <dcterms:modified xsi:type="dcterms:W3CDTF">2011-09-22T14:31:57Z</dcterms:modified>
</cp:coreProperties>
</file>