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0" r:id="rId2"/>
  </p:sldMasterIdLst>
  <p:notesMasterIdLst>
    <p:notesMasterId r:id="rId30"/>
  </p:notesMasterIdLst>
  <p:sldIdLst>
    <p:sldId id="257" r:id="rId3"/>
    <p:sldId id="276" r:id="rId4"/>
    <p:sldId id="277" r:id="rId5"/>
    <p:sldId id="278" r:id="rId6"/>
    <p:sldId id="282" r:id="rId7"/>
    <p:sldId id="259" r:id="rId8"/>
    <p:sldId id="260" r:id="rId9"/>
    <p:sldId id="280" r:id="rId10"/>
    <p:sldId id="261" r:id="rId11"/>
    <p:sldId id="262" r:id="rId12"/>
    <p:sldId id="284" r:id="rId13"/>
    <p:sldId id="286" r:id="rId14"/>
    <p:sldId id="263" r:id="rId15"/>
    <p:sldId id="264" r:id="rId16"/>
    <p:sldId id="288" r:id="rId17"/>
    <p:sldId id="289" r:id="rId18"/>
    <p:sldId id="291" r:id="rId19"/>
    <p:sldId id="290" r:id="rId20"/>
    <p:sldId id="268" r:id="rId21"/>
    <p:sldId id="270" r:id="rId22"/>
    <p:sldId id="292" r:id="rId23"/>
    <p:sldId id="266" r:id="rId24"/>
    <p:sldId id="271" r:id="rId25"/>
    <p:sldId id="272" r:id="rId26"/>
    <p:sldId id="273" r:id="rId27"/>
    <p:sldId id="274" r:id="rId28"/>
    <p:sldId id="275"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02"/>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1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5EBF86-0FD2-43E7-9DEA-FF40ED9A1910}" type="datetimeFigureOut">
              <a:rPr lang="en-US" smtClean="0"/>
              <a:pPr/>
              <a:t>9/19/2011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8706A39-C2E7-42FB-BBF8-0D5500BE70A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DDDFF2E8-284F-4BA7-B921-AED8D7FDBC7C}" type="slidenum">
              <a:rPr lang="en-GB">
                <a:latin typeface="Arial" charset="0"/>
              </a:rPr>
              <a:pPr/>
              <a:t>1</a:t>
            </a:fld>
            <a:endParaRPr lang="en-GB">
              <a:latin typeface="Arial" charset="0"/>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r>
              <a:rPr lang="en-GB" dirty="0" smtClean="0">
                <a:latin typeface="Arial" charset="0"/>
              </a:rPr>
              <a:t>NOTES FOR PRESENTERS</a:t>
            </a:r>
          </a:p>
          <a:p>
            <a:pPr eaLnBrk="1" hangingPunct="1"/>
            <a:endParaRPr lang="en-GB" dirty="0" smtClean="0">
              <a:latin typeface="Arial" charset="0"/>
            </a:endParaRPr>
          </a:p>
          <a:p>
            <a:pPr eaLnBrk="1" hangingPunct="1"/>
            <a:r>
              <a:rPr lang="en-GB" dirty="0" smtClean="0">
                <a:latin typeface="Arial" charset="0"/>
              </a:rPr>
              <a:t>For more details, refer to the full guideline, pages 11 and 12, section 1.2</a:t>
            </a:r>
          </a:p>
          <a:p>
            <a:pPr eaLnBrk="1" hangingPunct="1"/>
            <a:endParaRPr lang="en-GB" dirty="0" smtClean="0">
              <a:latin typeface="Arial" charset="0"/>
            </a:endParaRPr>
          </a:p>
          <a:p>
            <a:pPr eaLnBrk="1" hangingPunct="1"/>
            <a:r>
              <a:rPr lang="en-GB" dirty="0" smtClean="0">
                <a:latin typeface="Arial" charset="0"/>
              </a:rPr>
              <a:t>AF is considered recurrent when a patient develops two or more episodes.  These episodes may be paroxysmal if they terminate spontaneously, defined by consensus as terminating within seven days, or persistent if the arrhythmia requires electrical or pharmacological </a:t>
            </a:r>
            <a:r>
              <a:rPr lang="en-GB" dirty="0" err="1" smtClean="0">
                <a:latin typeface="Arial" charset="0"/>
              </a:rPr>
              <a:t>cardioversion</a:t>
            </a:r>
            <a:r>
              <a:rPr lang="en-GB" dirty="0" smtClean="0">
                <a:latin typeface="Arial" charset="0"/>
              </a:rPr>
              <a:t> for termination. Successful termination of AF does not alter the classification of persistent AF in these patients.</a:t>
            </a:r>
          </a:p>
          <a:p>
            <a:pPr eaLnBrk="1" hangingPunct="1"/>
            <a:r>
              <a:rPr lang="en-GB" dirty="0" smtClean="0">
                <a:latin typeface="Arial" charset="0"/>
              </a:rPr>
              <a:t>Longstanding AF (defined as over 1 year) not successfully terminated by </a:t>
            </a:r>
            <a:r>
              <a:rPr lang="en-GB" dirty="0" err="1" smtClean="0">
                <a:latin typeface="Arial" charset="0"/>
              </a:rPr>
              <a:t>cardioversion</a:t>
            </a:r>
            <a:r>
              <a:rPr lang="en-GB" dirty="0" smtClean="0">
                <a:latin typeface="Arial" charset="0"/>
              </a:rPr>
              <a:t>, or when </a:t>
            </a:r>
            <a:r>
              <a:rPr lang="en-GB" dirty="0" err="1" smtClean="0">
                <a:latin typeface="Arial" charset="0"/>
              </a:rPr>
              <a:t>cardioversion</a:t>
            </a:r>
            <a:r>
              <a:rPr lang="en-GB" dirty="0" smtClean="0">
                <a:latin typeface="Arial" charset="0"/>
              </a:rPr>
              <a:t> is not pursued, is classified as permanent.</a:t>
            </a:r>
          </a:p>
          <a:p>
            <a:pPr eaLnBrk="1" hangingPunct="1"/>
            <a:r>
              <a:rPr lang="en-GB" dirty="0" smtClean="0">
                <a:latin typeface="Arial" charset="0"/>
              </a:rPr>
              <a:t>Without treatment, AF can result in some degree of disruption to the circulation of blood around the body.  In some cases of AF, the degree of </a:t>
            </a:r>
            <a:r>
              <a:rPr lang="en-GB" dirty="0" err="1" smtClean="0">
                <a:latin typeface="Arial" charset="0"/>
              </a:rPr>
              <a:t>haemodynamic</a:t>
            </a:r>
            <a:r>
              <a:rPr lang="en-GB" dirty="0" smtClean="0">
                <a:latin typeface="Arial" charset="0"/>
              </a:rPr>
              <a:t> instability can represent a critical condition that requires immediate intervention.</a:t>
            </a:r>
          </a:p>
          <a:p>
            <a:pPr eaLnBrk="1" hangingPunct="1"/>
            <a:endParaRPr lang="en-GB" dirty="0" smtClean="0">
              <a:latin typeface="Arial" charset="0"/>
            </a:endParaRPr>
          </a:p>
          <a:p>
            <a:pPr eaLnBrk="1" hangingPunct="1"/>
            <a:r>
              <a:rPr lang="en-GB" dirty="0" smtClean="0">
                <a:latin typeface="Arial" charset="0"/>
              </a:rPr>
              <a:t>The next slide sets out why we need this guideline.</a:t>
            </a:r>
          </a:p>
          <a:p>
            <a:pPr eaLnBrk="1" hangingPunct="1"/>
            <a:endParaRPr lang="en-GB" dirty="0"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BA97C872-71AA-4AF5-B5F0-43B64F962B14}" type="slidenum">
              <a:rPr lang="en-US" smtClean="0">
                <a:latin typeface="Arial" charset="0"/>
              </a:rPr>
              <a:pPr/>
              <a:t>5</a:t>
            </a:fld>
            <a:endParaRPr lang="en-US" smtClean="0">
              <a:latin typeface="Arial" charset="0"/>
            </a:endParaRPr>
          </a:p>
        </p:txBody>
      </p:sp>
      <p:sp>
        <p:nvSpPr>
          <p:cNvPr id="53251" name="Slide Image Placeholder 1"/>
          <p:cNvSpPr>
            <a:spLocks noGrp="1" noRot="1" noChangeAspect="1" noTextEdit="1"/>
          </p:cNvSpPr>
          <p:nvPr>
            <p:ph type="sldImg"/>
          </p:nvPr>
        </p:nvSpPr>
        <p:spPr>
          <a:xfrm>
            <a:off x="1143000" y="685800"/>
            <a:ext cx="4572000" cy="3429000"/>
          </a:xfrm>
          <a:ln/>
        </p:spPr>
      </p:sp>
      <p:sp>
        <p:nvSpPr>
          <p:cNvPr id="53252" name="Notes Placeholder 2"/>
          <p:cNvSpPr>
            <a:spLocks noGrp="1"/>
          </p:cNvSpPr>
          <p:nvPr>
            <p:ph type="body" idx="1"/>
          </p:nvPr>
        </p:nvSpPr>
        <p:spPr>
          <a:xfrm>
            <a:off x="685480" y="4343144"/>
            <a:ext cx="5487041" cy="4115019"/>
          </a:xfrm>
          <a:noFill/>
          <a:ln/>
        </p:spPr>
        <p:txBody>
          <a:bodyPr lIns="91440" tIns="45720" rIns="91440" bIns="45720"/>
          <a:lstStyle/>
          <a:p>
            <a:pPr eaLnBrk="1" hangingPunct="1"/>
            <a:endParaRPr lang="en-GB" sz="900" smtClean="0">
              <a:latin typeface="Helvetica Neue Light"/>
            </a:endParaRPr>
          </a:p>
        </p:txBody>
      </p:sp>
      <p:sp>
        <p:nvSpPr>
          <p:cNvPr id="4" name="Slide Number Placeholder 3"/>
          <p:cNvSpPr txBox="1">
            <a:spLocks noGrp="1"/>
          </p:cNvSpPr>
          <p:nvPr/>
        </p:nvSpPr>
        <p:spPr>
          <a:xfrm>
            <a:off x="3883852" y="8684826"/>
            <a:ext cx="2972547" cy="457711"/>
          </a:xfrm>
          <a:prstGeom prst="rect">
            <a:avLst/>
          </a:prstGeom>
          <a:noFill/>
        </p:spPr>
        <p:txBody>
          <a:bodyPr anchor="b"/>
          <a:lstStyle/>
          <a:p>
            <a:pPr algn="r" fontAlgn="auto">
              <a:spcBef>
                <a:spcPts val="0"/>
              </a:spcBef>
              <a:spcAft>
                <a:spcPts val="0"/>
              </a:spcAft>
              <a:defRPr/>
            </a:pPr>
            <a:fld id="{D8757BA4-3536-4B80-9048-F8794C1A3CFA}" type="slidenum">
              <a:rPr lang="en-GB" sz="1200">
                <a:solidFill>
                  <a:schemeClr val="tx1"/>
                </a:solidFill>
                <a:latin typeface="+mn-lt"/>
                <a:ea typeface="+mn-ea"/>
              </a:rPr>
              <a:pPr algn="r" fontAlgn="auto">
                <a:spcBef>
                  <a:spcPts val="0"/>
                </a:spcBef>
                <a:spcAft>
                  <a:spcPts val="0"/>
                </a:spcAft>
                <a:defRPr/>
              </a:pPr>
              <a:t>5</a:t>
            </a:fld>
            <a:endParaRPr lang="en-GB" sz="1200" dirty="0">
              <a:solidFill>
                <a:schemeClr val="tx1"/>
              </a:solidFill>
              <a:latin typeface="+mn-lt"/>
              <a:ea typeface="+mn-ea"/>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p>
            <a:fld id="{47B77FE8-9264-4D9D-BADD-C27B967412E6}" type="slidenum">
              <a:rPr lang="en-US"/>
              <a:pPr/>
              <a:t>8</a:t>
            </a:fld>
            <a:endParaRPr lang="en-US"/>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a:noFill/>
          <a:ln/>
        </p:spPr>
        <p:txBody>
          <a:bodyPr/>
          <a:lstStyle/>
          <a:p>
            <a:r>
              <a:rPr lang="en-US" smtClean="0">
                <a:latin typeface="Arial" charset="0"/>
              </a:rPr>
              <a:t>The anticoagulant effect of VKAs are optimized when therapeutic doses are maintained within a very narrow range. </a:t>
            </a:r>
          </a:p>
          <a:p>
            <a:r>
              <a:rPr lang="en-US" smtClean="0">
                <a:latin typeface="Arial" charset="0"/>
              </a:rPr>
              <a:t>Over-anticoagulation (INR &gt;3) can lead to an increased risk of bleeding and under-anticoagulation (INR &lt;2) can lead to increased risk of stroke.</a:t>
            </a:r>
          </a:p>
          <a:p>
            <a:endParaRPr lang="de-DE"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2F63A338-B1D8-43AB-BF45-C04C72C3FD96}" type="slidenum">
              <a:rPr lang="en-US" smtClean="0">
                <a:latin typeface="Arial" charset="0"/>
              </a:rPr>
              <a:pPr/>
              <a:t>12</a:t>
            </a:fld>
            <a:endParaRPr lang="en-US" smtClean="0">
              <a:latin typeface="Arial" charset="0"/>
            </a:endParaRPr>
          </a:p>
        </p:txBody>
      </p:sp>
      <p:sp>
        <p:nvSpPr>
          <p:cNvPr id="57347" name="Rectangle 2"/>
          <p:cNvSpPr>
            <a:spLocks noGrp="1" noRot="1" noChangeAspect="1" noChangeArrowheads="1" noTextEdit="1"/>
          </p:cNvSpPr>
          <p:nvPr>
            <p:ph type="sldImg"/>
          </p:nvPr>
        </p:nvSpPr>
        <p:spPr>
          <a:xfrm>
            <a:off x="1143000" y="685800"/>
            <a:ext cx="4572000" cy="3429000"/>
          </a:xfrm>
          <a:ln/>
        </p:spPr>
      </p:sp>
      <p:sp>
        <p:nvSpPr>
          <p:cNvPr id="57348" name="Rectangle 3"/>
          <p:cNvSpPr>
            <a:spLocks noGrp="1" noChangeArrowheads="1"/>
          </p:cNvSpPr>
          <p:nvPr>
            <p:ph type="body" idx="1"/>
          </p:nvPr>
        </p:nvSpPr>
        <p:spPr>
          <a:xfrm>
            <a:off x="685480" y="4343144"/>
            <a:ext cx="5487041" cy="4115019"/>
          </a:xfrm>
          <a:noFill/>
          <a:ln/>
        </p:spPr>
        <p:txBody>
          <a:bodyPr lIns="91440" tIns="45720" rIns="91440" bIns="45720"/>
          <a:lstStyle/>
          <a:p>
            <a:pPr eaLnBrk="1" hangingPunct="1"/>
            <a:r>
              <a:rPr lang="en-GB" sz="600" smtClean="0">
                <a:latin typeface="Arial" charset="0"/>
              </a:rPr>
              <a:t>Time in Therapeutic Range (TTR) of 2.0-3.0 with VKA tends to be highest (60–70%) in well-controlled environments, e.g. clinical trials</a:t>
            </a:r>
            <a:r>
              <a:rPr lang="en-GB" sz="600" baseline="30000" smtClean="0">
                <a:latin typeface="Arial" charset="0"/>
              </a:rPr>
              <a:t>1</a:t>
            </a:r>
          </a:p>
          <a:p>
            <a:pPr eaLnBrk="1" hangingPunct="1"/>
            <a:r>
              <a:rPr lang="en-GB" sz="600" smtClean="0">
                <a:latin typeface="Arial" charset="0"/>
              </a:rPr>
              <a:t>INR control tends to be much lower in clinical practice.  </a:t>
            </a:r>
          </a:p>
          <a:p>
            <a:pPr eaLnBrk="1" hangingPunct="1"/>
            <a:r>
              <a:rPr lang="en-GB" sz="600" smtClean="0">
                <a:latin typeface="Arial" charset="0"/>
              </a:rPr>
              <a:t>In a retrospective review in clinical practice setting: </a:t>
            </a:r>
            <a:r>
              <a:rPr lang="en-GB" sz="600" b="1" smtClean="0">
                <a:latin typeface="Arial" charset="0"/>
              </a:rPr>
              <a:t>relative risk reduction of stroke was only 38% </a:t>
            </a:r>
            <a:r>
              <a:rPr lang="en-GB" sz="600" smtClean="0">
                <a:latin typeface="Arial" charset="0"/>
              </a:rPr>
              <a:t>(Rietbrock et al. </a:t>
            </a:r>
            <a:r>
              <a:rPr lang="en-GB" sz="600" i="1" smtClean="0">
                <a:latin typeface="Arial" charset="0"/>
              </a:rPr>
              <a:t>Thromb Haemost.</a:t>
            </a:r>
            <a:r>
              <a:rPr lang="en-GB" sz="600" smtClean="0">
                <a:latin typeface="Arial" charset="0"/>
              </a:rPr>
              <a:t> 2009; 101: 527-534)</a:t>
            </a:r>
          </a:p>
          <a:p>
            <a:pPr eaLnBrk="1" hangingPunct="1"/>
            <a:endParaRPr lang="en-US" sz="600" baseline="30000" smtClean="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3242A3FA-461C-4B5F-A316-BB96CC2F6940}" type="slidenum">
              <a:rPr lang="en-US" smtClean="0">
                <a:latin typeface="Arial" charset="0"/>
              </a:rPr>
              <a:pPr/>
              <a:t>15</a:t>
            </a:fld>
            <a:endParaRPr lang="en-US" smtClean="0">
              <a:latin typeface="Arial" charset="0"/>
            </a:endParaRPr>
          </a:p>
        </p:txBody>
      </p:sp>
      <p:sp>
        <p:nvSpPr>
          <p:cNvPr id="60419" name="Rectangle 2"/>
          <p:cNvSpPr>
            <a:spLocks noGrp="1" noRot="1" noChangeAspect="1" noChangeArrowheads="1" noTextEdit="1"/>
          </p:cNvSpPr>
          <p:nvPr>
            <p:ph type="sldImg"/>
          </p:nvPr>
        </p:nvSpPr>
        <p:spPr>
          <a:xfrm>
            <a:off x="1195388" y="106363"/>
            <a:ext cx="4322762" cy="3241675"/>
          </a:xfrm>
          <a:ln/>
        </p:spPr>
      </p:sp>
      <p:sp>
        <p:nvSpPr>
          <p:cNvPr id="60420" name="Rectangle 3"/>
          <p:cNvSpPr>
            <a:spLocks noGrp="1" noChangeArrowheads="1"/>
          </p:cNvSpPr>
          <p:nvPr>
            <p:ph type="body" idx="1"/>
          </p:nvPr>
        </p:nvSpPr>
        <p:spPr>
          <a:xfrm>
            <a:off x="224222" y="3492063"/>
            <a:ext cx="6407954" cy="5337534"/>
          </a:xfrm>
          <a:noFill/>
          <a:ln/>
        </p:spPr>
        <p:txBody>
          <a:bodyPr/>
          <a:lstStyle/>
          <a:p>
            <a:pPr indent="185738" eaLnBrk="1" hangingPunct="1">
              <a:tabLst>
                <a:tab pos="185738" algn="l"/>
              </a:tabLst>
            </a:pPr>
            <a:endParaRPr lang="en-US" altLang="ja-JP" b="1" smtClean="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4D45EBCE-8991-40B9-BF42-554D85F441E8}" type="slidenum">
              <a:rPr lang="en-US" smtClean="0">
                <a:latin typeface="Arial" charset="0"/>
              </a:rPr>
              <a:pPr/>
              <a:t>17</a:t>
            </a:fld>
            <a:endParaRPr lang="en-US" smtClean="0">
              <a:latin typeface="Arial" charset="0"/>
            </a:endParaRPr>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r>
              <a:rPr lang="en-GB" smtClean="0">
                <a:latin typeface="Arial" charset="0"/>
              </a:rPr>
              <a:t>High quality INR control was achieved with warfarin with an overall mean TTR of 64%, even though half of patients were warfarin naïve (a group less likely to have good control) -</a:t>
            </a:r>
            <a:r>
              <a:rPr lang="en-GB" i="1" smtClean="0">
                <a:latin typeface="Arial" charset="0"/>
              </a:rPr>
              <a:t> </a:t>
            </a:r>
            <a:r>
              <a:rPr lang="en-GB" smtClean="0">
                <a:latin typeface="Arial" charset="0"/>
              </a:rPr>
              <a:t>which indicates an optimal level of anticoagulation control with diligent monitoring and dose adjustments by the RE-LY® investigators. </a:t>
            </a:r>
          </a:p>
          <a:p>
            <a:pPr eaLnBrk="1" hangingPunct="1"/>
            <a:endParaRPr lang="en-GB" smtClean="0">
              <a:latin typeface="Arial" charset="0"/>
            </a:endParaRPr>
          </a:p>
          <a:p>
            <a:pPr eaLnBrk="1" hangingPunct="1"/>
            <a:r>
              <a:rPr lang="de-DE" smtClean="0">
                <a:latin typeface="Arial" charset="0"/>
              </a:rPr>
              <a:t>Percentage of completed follow-up of 99% indicates that RE-LY fulfilles high quality trial criteria.</a:t>
            </a:r>
          </a:p>
          <a:p>
            <a:pPr eaLnBrk="1" hangingPunct="1"/>
            <a:endParaRPr lang="en-GB" smtClean="0">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F8F48623-FD75-4D8B-B80D-1806DDC97316}" type="slidenum">
              <a:rPr lang="en-US" smtClean="0">
                <a:latin typeface="Arial" charset="0"/>
              </a:rPr>
              <a:pPr/>
              <a:t>21</a:t>
            </a:fld>
            <a:endParaRPr lang="en-US" smtClean="0">
              <a:latin typeface="Arial" charset="0"/>
            </a:endParaRPr>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p:spPr>
        <p:txBody>
          <a:bodyPr/>
          <a:lstStyle/>
          <a:p>
            <a:pPr eaLnBrk="1" hangingPunct="1"/>
            <a:r>
              <a:rPr lang="en-GB" smtClean="0">
                <a:latin typeface="Arial" charset="0"/>
              </a:rPr>
              <a:t>Overall rates of adverse events were low and similar between the treatment arms.  The increase in dyspepsia, or related symptoms, could be related to the dabigatran capsules.  To enhance absorption of dabigatran, a low pH is required.  Therefore dabigatran capsules contain dabigatran-coated pellets with a tartaric acid core.  This acidity may explain the increased incidence of dyspeptic symptoms with dabigatran. </a:t>
            </a:r>
            <a:endParaRPr lang="de-DE"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78E3906-E60C-4998-9F31-B5961505945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EF500FD6-8EA3-4242-9896-37B6FC3066C7}" type="datetimeFigureOut">
              <a:rPr lang="en-US"/>
              <a:pPr/>
              <a:t>9/19/2011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D5DAE83E-A80A-4CAB-88F5-4661A4523C3B}"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38A4E9C0-3BD1-469C-987D-5D11048E8326}" type="datetimeFigureOut">
              <a:rPr lang="en-US"/>
              <a:pPr/>
              <a:t>9/19/2011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DD4AEFF0-3C0C-448D-B4BD-61CDCEF2F795}"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9BAF27D1-80D8-4F7D-A309-22043ED2867B}" type="datetimeFigureOut">
              <a:rPr lang="en-US"/>
              <a:pPr/>
              <a:t>9/19/2011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18EC624-4DC0-4155-B311-693EC7C0C098}"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F2B15D95-4227-4D4A-B7AD-D5AE8F321A70}" type="datetimeFigureOut">
              <a:rPr lang="en-US"/>
              <a:pPr/>
              <a:t>9/19/2011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D31BB27C-EE49-4968-8AF0-175673E1C0E5}"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64EFD170-31B6-4A85-B0CE-9BC70FBAF88B}" type="datetimeFigureOut">
              <a:rPr lang="en-US"/>
              <a:pPr/>
              <a:t>9/19/2011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EFF4224D-AAAB-48F4-AB8E-5C1AAAA5823F}"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7CC5BF53-BFB9-47B9-8825-778D4D1A6AC4}" type="datetimeFigureOut">
              <a:rPr lang="en-US"/>
              <a:pPr/>
              <a:t>9/19/2011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EAF12CD9-FCED-4266-8471-872128AF3D4E}" type="slidenum">
              <a:rPr lang="en-US"/>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C6AB8360-26D1-428C-9508-53EB159DCE11}" type="datetimeFigureOut">
              <a:rPr lang="en-US"/>
              <a:pPr/>
              <a:t>9/19/2011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4055875C-CBCE-45CD-943D-66FD6CA1A3D3}" type="slidenum">
              <a:rPr lang="en-US"/>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A3A0284B-D6F3-4C86-8AD1-F2081FB084CA}" type="datetimeFigureOut">
              <a:rPr lang="en-US"/>
              <a:pPr/>
              <a:t>9/19/2011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96D28E7D-8AF3-4862-BB5C-8779353309D8}" type="slidenum">
              <a:rPr lang="en-US"/>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AABFEBC8-B5FF-4382-BED6-C305429F0ED6}" type="datetimeFigureOut">
              <a:rPr lang="en-US"/>
              <a:pPr/>
              <a:t>9/19/2011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329DB8E1-970E-48AE-8078-C3B62467A69C}"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9EEDD729-7793-483A-B6CE-AB3F07AEF222}" type="datetimeFigureOut">
              <a:rPr lang="en-US" smtClean="0"/>
              <a:pPr/>
              <a:t>9/19/2011</a:t>
            </a:fld>
            <a:endParaRPr lang="en-US"/>
          </a:p>
        </p:txBody>
      </p:sp>
      <p:sp>
        <p:nvSpPr>
          <p:cNvPr id="8" name="Footer Placeholder 4"/>
          <p:cNvSpPr>
            <a:spLocks noGrp="1"/>
          </p:cNvSpPr>
          <p:nvPr>
            <p:ph type="ftr" sz="quarter" idx="11"/>
          </p:nvPr>
        </p:nvSpPr>
        <p:spPr/>
        <p:txBody>
          <a:bodyPr/>
          <a:lstStyle>
            <a:lvl1pPr>
              <a:defRPr/>
            </a:lvl1pPr>
          </a:lstStyle>
          <a:p>
            <a:endParaRPr lang="en-US"/>
          </a:p>
        </p:txBody>
      </p:sp>
      <p:sp>
        <p:nvSpPr>
          <p:cNvPr id="9" name="Slide Number Placeholder 5"/>
          <p:cNvSpPr>
            <a:spLocks noGrp="1"/>
          </p:cNvSpPr>
          <p:nvPr>
            <p:ph type="sldNum" sz="quarter" idx="12"/>
          </p:nvPr>
        </p:nvSpPr>
        <p:spPr/>
        <p:txBody>
          <a:bodyPr/>
          <a:lstStyle>
            <a:lvl1pPr>
              <a:defRPr/>
            </a:lvl1pPr>
          </a:lstStyle>
          <a:p>
            <a:fld id="{E1C3417A-5CC9-431E-AE80-193F43B9FBA3}"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57D6C991-623E-4D98-A88C-AD2ACCE7F8F0}" type="datetimeFigureOut">
              <a:rPr lang="en-US"/>
              <a:pPr/>
              <a:t>9/19/2011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79CB9348-8EC6-4AB8-8655-14AF0670FE07}" type="slidenum">
              <a:rPr lang="en-US"/>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4F7F7267-BA3A-4C85-95D3-69000743EB6A}" type="datetimeFigureOut">
              <a:rPr lang="en-US"/>
              <a:pPr/>
              <a:t>9/19/2011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7291A7EE-F702-4BC7-AE0D-98998E4A336C}" type="slidenum">
              <a:rPr lang="en-US"/>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9EEDD729-7793-483A-B6CE-AB3F07AEF222}" type="datetimeFigureOut">
              <a:rPr lang="en-US" smtClean="0"/>
              <a:pPr/>
              <a:t>9/19/2011</a:t>
            </a:fld>
            <a:endParaRPr lang="en-US"/>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p:txBody>
          <a:bodyPr/>
          <a:lstStyle>
            <a:lvl1pPr>
              <a:defRPr/>
            </a:lvl1pPr>
          </a:lstStyle>
          <a:p>
            <a:fld id="{E1C3417A-5CC9-431E-AE80-193F43B9FBA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9EEDD729-7793-483A-B6CE-AB3F07AEF222}" type="datetimeFigureOut">
              <a:rPr lang="en-US" smtClean="0"/>
              <a:pPr/>
              <a:t>9/19/2011</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E1C3417A-5CC9-431E-AE80-193F43B9FBA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9EEDD729-7793-483A-B6CE-AB3F07AEF222}" type="datetimeFigureOut">
              <a:rPr lang="en-US" smtClean="0"/>
              <a:pPr/>
              <a:t>9/19/2011</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E1C3417A-5CC9-431E-AE80-193F43B9FBA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9EEDD729-7793-483A-B6CE-AB3F07AEF222}" type="datetimeFigureOut">
              <a:rPr lang="en-US" smtClean="0"/>
              <a:pPr/>
              <a:t>9/19/2011</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E1C3417A-5CC9-431E-AE80-193F43B9FBA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9EEDD729-7793-483A-B6CE-AB3F07AEF222}" type="datetimeFigureOut">
              <a:rPr lang="en-US" smtClean="0"/>
              <a:pPr/>
              <a:t>9/19/2011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1C3417A-5CC9-431E-AE80-193F43B9FBA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9EEDD729-7793-483A-B6CE-AB3F07AEF222}" type="datetimeFigureOut">
              <a:rPr lang="en-US" smtClean="0"/>
              <a:pPr/>
              <a:t>9/19/2011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1C3417A-5CC9-431E-AE80-193F43B9FBA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EDD729-7793-483A-B6CE-AB3F07AEF222}" type="datetimeFigureOut">
              <a:rPr lang="en-US" smtClean="0"/>
              <a:pPr/>
              <a:t>9/19/2011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C3417A-5CC9-431E-AE80-193F43B9FBA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2" Type="http://schemas.openxmlformats.org/officeDocument/2006/relationships/slideLayout" Target="../slideLayouts/slideLayout12.xml"/><Relationship Id="rId16" Type="http://schemas.openxmlformats.org/officeDocument/2006/relationships/image" Target="../media/image2.jpeg"/><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5" Type="http://schemas.openxmlformats.org/officeDocument/2006/relationships/theme" Target="../theme/theme2.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17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717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fld id="{9EEDD729-7793-483A-B6CE-AB3F07AEF222}" type="datetimeFigureOut">
              <a:rPr lang="en-US" smtClean="0"/>
              <a:pPr/>
              <a:t>9/19/2011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smtClean="0">
                <a:solidFill>
                  <a:schemeClr val="tx1">
                    <a:tint val="75000"/>
                  </a:schemeClr>
                </a:solidFill>
                <a:latin typeface="Arial" charset="0"/>
                <a:ea typeface="ＭＳ Ｐゴシック" charset="0"/>
                <a:cs typeface="ＭＳ Ｐゴシック" charset="0"/>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E1C3417A-5CC9-431E-AE80-193F43B9FBA3}" type="slidenum">
              <a:rPr lang="en-US" smtClean="0"/>
              <a:pPr/>
              <a:t>‹#›</a:t>
            </a:fld>
            <a:endParaRPr lang="en-US"/>
          </a:p>
        </p:txBody>
      </p:sp>
      <p:pic>
        <p:nvPicPr>
          <p:cNvPr id="7175" name="Picture 8" descr="Piers Clifford text page.jpg"/>
          <p:cNvPicPr>
            <a:picLocks noChangeAspect="1"/>
          </p:cNvPicPr>
          <p:nvPr/>
        </p:nvPicPr>
        <p:blipFill>
          <a:blip r:embed="rId12"/>
          <a:srcRect/>
          <a:stretch>
            <a:fillRect/>
          </a:stretch>
        </p:blipFill>
        <p:spPr bwMode="auto">
          <a:xfrm>
            <a:off x="0" y="12700"/>
            <a:ext cx="91567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85" r:id="rId10"/>
  </p:sldLayoutIdLst>
  <p:txStyles>
    <p:titleStyle>
      <a:lvl1pPr algn="ctr" defTabSz="457200" rtl="0" eaLnBrk="1" fontAlgn="base" hangingPunct="1">
        <a:spcBef>
          <a:spcPct val="0"/>
        </a:spcBef>
        <a:spcAft>
          <a:spcPct val="0"/>
        </a:spcAft>
        <a:defRPr sz="4400" kern="1200">
          <a:solidFill>
            <a:schemeClr val="tx1"/>
          </a:solidFill>
          <a:latin typeface="+mj-lt"/>
          <a:ea typeface="ＭＳ Ｐゴシック" pitchFamily="34" charset="-128"/>
          <a:cs typeface="+mj-cs"/>
        </a:defRPr>
      </a:lvl1pPr>
      <a:lvl2pPr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2pPr>
      <a:lvl3pPr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3pPr>
      <a:lvl4pPr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4pPr>
      <a:lvl5pPr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5pPr>
      <a:lvl6pPr marL="457200"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6pPr>
      <a:lvl7pPr marL="914400"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7pPr>
      <a:lvl8pPr marL="1371600"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8pPr>
      <a:lvl9pPr marL="1828800"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9pPr>
    </p:titleStyle>
    <p:bodyStyle>
      <a:lvl1pPr marL="342900" indent="-342900" algn="l" defTabSz="457200" rtl="0" eaLnBrk="1" fontAlgn="base" hangingPunct="1">
        <a:spcBef>
          <a:spcPct val="20000"/>
        </a:spcBef>
        <a:spcAft>
          <a:spcPct val="0"/>
        </a:spcAft>
        <a:buFont typeface="Arial" pitchFamily="34" charset="0"/>
        <a:buChar char="•"/>
        <a:defRPr sz="3200" kern="1200">
          <a:solidFill>
            <a:schemeClr val="tx1"/>
          </a:solidFill>
          <a:latin typeface="+mn-lt"/>
          <a:ea typeface="ＭＳ Ｐゴシック" pitchFamily="34" charset="-128"/>
          <a:cs typeface="+mn-cs"/>
        </a:defRPr>
      </a:lvl1pPr>
      <a:lvl2pPr marL="742950" indent="-285750" algn="l" defTabSz="457200" rtl="0" eaLnBrk="1" fontAlgn="base" hangingPunct="1">
        <a:spcBef>
          <a:spcPct val="20000"/>
        </a:spcBef>
        <a:spcAft>
          <a:spcPct val="0"/>
        </a:spcAft>
        <a:buFont typeface="Arial" pitchFamily="34" charset="0"/>
        <a:buChar char="–"/>
        <a:defRPr sz="2800" kern="1200">
          <a:solidFill>
            <a:schemeClr val="tx1"/>
          </a:solidFill>
          <a:latin typeface="+mn-lt"/>
          <a:ea typeface="ＭＳ Ｐゴシック" pitchFamily="34" charset="-128"/>
          <a:cs typeface="+mn-cs"/>
        </a:defRPr>
      </a:lvl2pPr>
      <a:lvl3pPr marL="1143000" indent="-228600" algn="l" defTabSz="457200" rtl="0" eaLnBrk="1" fontAlgn="base" hangingPunct="1">
        <a:spcBef>
          <a:spcPct val="20000"/>
        </a:spcBef>
        <a:spcAft>
          <a:spcPct val="0"/>
        </a:spcAft>
        <a:buFont typeface="Arial" pitchFamily="34" charset="0"/>
        <a:buChar char="•"/>
        <a:defRPr sz="2400" kern="1200">
          <a:solidFill>
            <a:schemeClr val="tx1"/>
          </a:solidFill>
          <a:latin typeface="+mn-lt"/>
          <a:ea typeface="ＭＳ Ｐゴシック" pitchFamily="34" charset="-128"/>
          <a:cs typeface="+mn-cs"/>
        </a:defRPr>
      </a:lvl3pPr>
      <a:lvl4pPr marL="16002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ＭＳ Ｐゴシック" pitchFamily="34" charset="-128"/>
          <a:cs typeface="+mn-cs"/>
        </a:defRPr>
      </a:lvl4pPr>
      <a:lvl5pPr marL="20574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ＭＳ Ｐゴシック"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194"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8195"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fld id="{B7F230A8-12DF-4DF4-9E42-75433F29C857}" type="datetimeFigureOut">
              <a:rPr lang="en-US"/>
              <a:pPr/>
              <a:t>9/19/2011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smtClean="0">
                <a:solidFill>
                  <a:schemeClr val="tx1">
                    <a:tint val="75000"/>
                  </a:schemeClr>
                </a:solidFill>
                <a:latin typeface="Arial" charset="0"/>
                <a:ea typeface="ＭＳ Ｐゴシック" charset="0"/>
                <a:cs typeface="ＭＳ Ｐゴシック" charset="0"/>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9E220958-DE3A-4651-803A-EB255A1FDA59}" type="slidenum">
              <a:rPr lang="en-US"/>
              <a:pPr/>
              <a:t>‹#›</a:t>
            </a:fld>
            <a:endParaRPr lang="en-US"/>
          </a:p>
        </p:txBody>
      </p:sp>
      <p:pic>
        <p:nvPicPr>
          <p:cNvPr id="8199" name="Picture 7" descr="Piers Clifford text page.jpg"/>
          <p:cNvPicPr>
            <a:picLocks noChangeAspect="1"/>
          </p:cNvPicPr>
          <p:nvPr/>
        </p:nvPicPr>
        <p:blipFill>
          <a:blip r:embed="rId16"/>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 id="2147483684" r:id="rId14"/>
  </p:sldLayoutIdLst>
  <p:txStyles>
    <p:titleStyle>
      <a:lvl1pPr algn="ctr" defTabSz="457200" rtl="0" eaLnBrk="1" fontAlgn="base" hangingPunct="1">
        <a:spcBef>
          <a:spcPct val="0"/>
        </a:spcBef>
        <a:spcAft>
          <a:spcPct val="0"/>
        </a:spcAft>
        <a:defRPr sz="4400" kern="1200">
          <a:solidFill>
            <a:schemeClr val="tx1"/>
          </a:solidFill>
          <a:latin typeface="+mj-lt"/>
          <a:ea typeface="ＭＳ Ｐゴシック" pitchFamily="34" charset="-128"/>
          <a:cs typeface="+mj-cs"/>
        </a:defRPr>
      </a:lvl1pPr>
      <a:lvl2pPr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2pPr>
      <a:lvl3pPr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3pPr>
      <a:lvl4pPr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4pPr>
      <a:lvl5pPr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5pPr>
      <a:lvl6pPr marL="457200"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6pPr>
      <a:lvl7pPr marL="914400"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7pPr>
      <a:lvl8pPr marL="1371600"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8pPr>
      <a:lvl9pPr marL="1828800"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9pPr>
    </p:titleStyle>
    <p:bodyStyle>
      <a:lvl1pPr marL="342900" indent="-342900" algn="l" defTabSz="457200" rtl="0" eaLnBrk="1" fontAlgn="base" hangingPunct="1">
        <a:spcBef>
          <a:spcPct val="20000"/>
        </a:spcBef>
        <a:spcAft>
          <a:spcPct val="0"/>
        </a:spcAft>
        <a:buFont typeface="Arial" pitchFamily="34" charset="0"/>
        <a:buChar char="•"/>
        <a:defRPr sz="3200" kern="1200">
          <a:solidFill>
            <a:schemeClr val="tx1"/>
          </a:solidFill>
          <a:latin typeface="+mn-lt"/>
          <a:ea typeface="ＭＳ Ｐゴシック" pitchFamily="34" charset="-128"/>
          <a:cs typeface="+mn-cs"/>
        </a:defRPr>
      </a:lvl1pPr>
      <a:lvl2pPr marL="742950" indent="-285750" algn="l" defTabSz="457200" rtl="0" eaLnBrk="1" fontAlgn="base" hangingPunct="1">
        <a:spcBef>
          <a:spcPct val="20000"/>
        </a:spcBef>
        <a:spcAft>
          <a:spcPct val="0"/>
        </a:spcAft>
        <a:buFont typeface="Arial" pitchFamily="34" charset="0"/>
        <a:buChar char="–"/>
        <a:defRPr sz="2800" kern="1200">
          <a:solidFill>
            <a:schemeClr val="tx1"/>
          </a:solidFill>
          <a:latin typeface="+mn-lt"/>
          <a:ea typeface="ＭＳ Ｐゴシック" pitchFamily="34" charset="-128"/>
          <a:cs typeface="+mn-cs"/>
        </a:defRPr>
      </a:lvl2pPr>
      <a:lvl3pPr marL="1143000" indent="-228600" algn="l" defTabSz="457200" rtl="0" eaLnBrk="1" fontAlgn="base" hangingPunct="1">
        <a:spcBef>
          <a:spcPct val="20000"/>
        </a:spcBef>
        <a:spcAft>
          <a:spcPct val="0"/>
        </a:spcAft>
        <a:buFont typeface="Arial" pitchFamily="34" charset="0"/>
        <a:buChar char="•"/>
        <a:defRPr sz="2400" kern="1200">
          <a:solidFill>
            <a:schemeClr val="tx1"/>
          </a:solidFill>
          <a:latin typeface="+mn-lt"/>
          <a:ea typeface="ＭＳ Ｐゴシック" pitchFamily="34" charset="-128"/>
          <a:cs typeface="+mn-cs"/>
        </a:defRPr>
      </a:lvl3pPr>
      <a:lvl4pPr marL="16002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ＭＳ Ｐゴシック" pitchFamily="34" charset="-128"/>
          <a:cs typeface="+mn-cs"/>
        </a:defRPr>
      </a:lvl4pPr>
      <a:lvl5pPr marL="20574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ＭＳ Ｐゴシック"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notesSlide" Target="../notesSlides/notesSlide6.xml"/><Relationship Id="rId7" Type="http://schemas.openxmlformats.org/officeDocument/2006/relationships/oleObject" Target="../embeddings/oleObject3.bin"/><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oleObject" Target="../embeddings/oleObject1.bin"/><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6739" name="Group 67"/>
          <p:cNvGraphicFramePr>
            <a:graphicFrameLocks noGrp="1"/>
          </p:cNvGraphicFramePr>
          <p:nvPr/>
        </p:nvGraphicFramePr>
        <p:xfrm>
          <a:off x="539552" y="764704"/>
          <a:ext cx="7632700" cy="4726623"/>
        </p:xfrm>
        <a:graphic>
          <a:graphicData uri="http://schemas.openxmlformats.org/drawingml/2006/table">
            <a:tbl>
              <a:tblPr/>
              <a:tblGrid>
                <a:gridCol w="2303463"/>
                <a:gridCol w="3241675"/>
                <a:gridCol w="2087562"/>
              </a:tblGrid>
              <a:tr h="703263">
                <a:tc>
                  <a:txBody>
                    <a:bodyPr/>
                    <a:lstStyle/>
                    <a:p>
                      <a:pPr marL="77788" marR="0" lvl="0" indent="0" algn="l" defTabSz="914400" rtl="0" eaLnBrk="1" fontAlgn="base" latinLnBrk="0" hangingPunct="1">
                        <a:lnSpc>
                          <a:spcPct val="100000"/>
                        </a:lnSpc>
                        <a:spcBef>
                          <a:spcPct val="20000"/>
                        </a:spcBef>
                        <a:spcAft>
                          <a:spcPct val="100000"/>
                        </a:spcAft>
                        <a:buClrTx/>
                        <a:buSzTx/>
                        <a:buFontTx/>
                        <a:buNone/>
                        <a:tabLst/>
                      </a:pPr>
                      <a:r>
                        <a:rPr kumimoji="0" lang="en-GB" sz="2000" b="1" i="0" u="none" strike="noStrike" cap="none" normalizeH="0" baseline="0" dirty="0" smtClean="0">
                          <a:ln>
                            <a:noFill/>
                          </a:ln>
                          <a:solidFill>
                            <a:schemeClr val="tx1"/>
                          </a:solidFill>
                          <a:effectLst/>
                          <a:latin typeface="Arial" pitchFamily="34" charset="0"/>
                        </a:rPr>
                        <a:t>Terminology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4EEFA"/>
                    </a:solidFill>
                  </a:tcPr>
                </a:tc>
                <a:tc>
                  <a:txBody>
                    <a:bodyPr/>
                    <a:lstStyle/>
                    <a:p>
                      <a:pPr marL="177800" marR="0" lvl="0" indent="0" algn="l" defTabSz="914400" rtl="0" eaLnBrk="1" fontAlgn="base" latinLnBrk="0" hangingPunct="1">
                        <a:lnSpc>
                          <a:spcPct val="100000"/>
                        </a:lnSpc>
                        <a:spcBef>
                          <a:spcPct val="20000"/>
                        </a:spcBef>
                        <a:spcAft>
                          <a:spcPct val="100000"/>
                        </a:spcAft>
                        <a:buClrTx/>
                        <a:buSzTx/>
                        <a:buFontTx/>
                        <a:buNone/>
                        <a:tabLst/>
                      </a:pPr>
                      <a:r>
                        <a:rPr kumimoji="0" lang="en-GB" sz="2000" b="1" i="0" u="none" strike="noStrike" cap="none" normalizeH="0" baseline="0" smtClean="0">
                          <a:ln>
                            <a:noFill/>
                          </a:ln>
                          <a:solidFill>
                            <a:schemeClr val="tx1"/>
                          </a:solidFill>
                          <a:effectLst/>
                          <a:latin typeface="Arial" pitchFamily="34" charset="0"/>
                        </a:rPr>
                        <a:t>Clinical features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4EEFA"/>
                    </a:solidFill>
                  </a:tcPr>
                </a:tc>
                <a:tc>
                  <a:txBody>
                    <a:bodyPr/>
                    <a:lstStyle/>
                    <a:p>
                      <a:pPr marL="177800" marR="0" lvl="0" indent="0" algn="l" defTabSz="914400" rtl="0" eaLnBrk="1" fontAlgn="base" latinLnBrk="0" hangingPunct="1">
                        <a:lnSpc>
                          <a:spcPct val="100000"/>
                        </a:lnSpc>
                        <a:spcBef>
                          <a:spcPct val="20000"/>
                        </a:spcBef>
                        <a:spcAft>
                          <a:spcPct val="100000"/>
                        </a:spcAft>
                        <a:buClrTx/>
                        <a:buSzTx/>
                        <a:buFontTx/>
                        <a:buNone/>
                        <a:tabLst/>
                      </a:pPr>
                      <a:r>
                        <a:rPr kumimoji="0" lang="en-GB" sz="2000" b="1" i="0" u="none" strike="noStrike" cap="none" normalizeH="0" baseline="0" smtClean="0">
                          <a:ln>
                            <a:noFill/>
                          </a:ln>
                          <a:solidFill>
                            <a:schemeClr val="tx1"/>
                          </a:solidFill>
                          <a:effectLst/>
                          <a:latin typeface="Arial" pitchFamily="34" charset="0"/>
                        </a:rPr>
                        <a:t>Pattern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4EEFA"/>
                    </a:solidFill>
                  </a:tcPr>
                </a:tc>
              </a:tr>
              <a:tr h="923925">
                <a:tc>
                  <a:txBody>
                    <a:bodyPr/>
                    <a:lstStyle/>
                    <a:p>
                      <a:pPr marL="77788" marR="0" lvl="0" indent="0" algn="l" defTabSz="914400" rtl="0" eaLnBrk="1" fontAlgn="base" latinLnBrk="0" hangingPunct="1">
                        <a:lnSpc>
                          <a:spcPct val="100000"/>
                        </a:lnSpc>
                        <a:spcBef>
                          <a:spcPct val="20000"/>
                        </a:spcBef>
                        <a:spcAft>
                          <a:spcPct val="100000"/>
                        </a:spcAft>
                        <a:buClrTx/>
                        <a:buSzTx/>
                        <a:buFontTx/>
                        <a:buNone/>
                        <a:tabLst/>
                      </a:pPr>
                      <a:r>
                        <a:rPr kumimoji="0" lang="en-GB" sz="2000" b="0" i="0" u="none" strike="noStrike" cap="none" normalizeH="0" baseline="0" smtClean="0">
                          <a:ln>
                            <a:noFill/>
                          </a:ln>
                          <a:solidFill>
                            <a:schemeClr val="tx1"/>
                          </a:solidFill>
                          <a:effectLst/>
                          <a:latin typeface="Arial" pitchFamily="34" charset="0"/>
                        </a:rPr>
                        <a:t>Initial event (first detected episode)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77800" marR="0" lvl="0" indent="0" algn="l" defTabSz="914400" rtl="0" eaLnBrk="1" fontAlgn="base" latinLnBrk="0" hangingPunct="1">
                        <a:lnSpc>
                          <a:spcPct val="100000"/>
                        </a:lnSpc>
                        <a:spcBef>
                          <a:spcPct val="20000"/>
                        </a:spcBef>
                        <a:spcAft>
                          <a:spcPct val="100000"/>
                        </a:spcAft>
                        <a:buClrTx/>
                        <a:buSzTx/>
                        <a:buFontTx/>
                        <a:buNone/>
                        <a:tabLst/>
                      </a:pPr>
                      <a:r>
                        <a:rPr kumimoji="0" lang="en-GB" sz="2000" b="0" i="0" u="none" strike="noStrike" cap="none" normalizeH="0" baseline="0" smtClean="0">
                          <a:ln>
                            <a:noFill/>
                          </a:ln>
                          <a:solidFill>
                            <a:schemeClr val="tx1"/>
                          </a:solidFill>
                          <a:effectLst/>
                          <a:latin typeface="Arial" pitchFamily="34" charset="0"/>
                        </a:rPr>
                        <a:t>Symptomatic Asymptomatic          Onset unknown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77800" marR="0" lvl="0" indent="0" algn="l" defTabSz="914400" rtl="0" eaLnBrk="1" fontAlgn="base" latinLnBrk="0" hangingPunct="1">
                        <a:lnSpc>
                          <a:spcPct val="100000"/>
                        </a:lnSpc>
                        <a:spcBef>
                          <a:spcPct val="20000"/>
                        </a:spcBef>
                        <a:spcAft>
                          <a:spcPct val="100000"/>
                        </a:spcAft>
                        <a:buClrTx/>
                        <a:buSzTx/>
                        <a:buFontTx/>
                        <a:buNone/>
                        <a:tabLst/>
                      </a:pPr>
                      <a:r>
                        <a:rPr kumimoji="0" lang="en-GB" sz="2000" b="0" i="0" u="none" strike="noStrike" cap="none" normalizeH="0" baseline="0" smtClean="0">
                          <a:ln>
                            <a:noFill/>
                          </a:ln>
                          <a:solidFill>
                            <a:schemeClr val="tx1"/>
                          </a:solidFill>
                          <a:effectLst/>
                          <a:latin typeface="Arial" pitchFamily="34" charset="0"/>
                        </a:rPr>
                        <a:t>May or may nor reoccur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25513">
                <a:tc>
                  <a:txBody>
                    <a:bodyPr/>
                    <a:lstStyle/>
                    <a:p>
                      <a:pPr marL="77788" marR="0" lvl="0" indent="0" algn="l" defTabSz="914400" rtl="0" eaLnBrk="1" fontAlgn="base" latinLnBrk="0" hangingPunct="1">
                        <a:lnSpc>
                          <a:spcPct val="100000"/>
                        </a:lnSpc>
                        <a:spcBef>
                          <a:spcPct val="20000"/>
                        </a:spcBef>
                        <a:spcAft>
                          <a:spcPct val="100000"/>
                        </a:spcAft>
                        <a:buClrTx/>
                        <a:buSzTx/>
                        <a:buFontTx/>
                        <a:buNone/>
                        <a:tabLst/>
                      </a:pPr>
                      <a:r>
                        <a:rPr kumimoji="0" lang="en-GB" sz="2000" b="0" i="0" u="none" strike="noStrike" cap="none" normalizeH="0" baseline="0" smtClean="0">
                          <a:ln>
                            <a:noFill/>
                          </a:ln>
                          <a:solidFill>
                            <a:schemeClr val="tx1"/>
                          </a:solidFill>
                          <a:effectLst/>
                          <a:latin typeface="Arial" pitchFamily="34" charset="0"/>
                        </a:rPr>
                        <a:t>Paroxysmal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79388" marR="0" lvl="0" indent="0" algn="l" defTabSz="914400" rtl="0" eaLnBrk="1" fontAlgn="base" latinLnBrk="0" hangingPunct="1">
                        <a:lnSpc>
                          <a:spcPct val="100000"/>
                        </a:lnSpc>
                        <a:spcBef>
                          <a:spcPct val="20000"/>
                        </a:spcBef>
                        <a:spcAft>
                          <a:spcPct val="100000"/>
                        </a:spcAft>
                        <a:buClrTx/>
                        <a:buSzTx/>
                        <a:buFontTx/>
                        <a:buNone/>
                        <a:tabLst/>
                      </a:pPr>
                      <a:r>
                        <a:rPr kumimoji="0" lang="en-GB" sz="2000" b="0" i="0" u="none" strike="noStrike" cap="none" normalizeH="0" baseline="0" dirty="0" smtClean="0">
                          <a:ln>
                            <a:noFill/>
                          </a:ln>
                          <a:solidFill>
                            <a:schemeClr val="tx1"/>
                          </a:solidFill>
                          <a:effectLst/>
                          <a:latin typeface="Arial" pitchFamily="34" charset="0"/>
                        </a:rPr>
                        <a:t>Spontaneous termination &lt;7 days and most often &lt;48 hours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77800" marR="0" lvl="0" indent="0" algn="l" defTabSz="914400" rtl="0" eaLnBrk="1" fontAlgn="base" latinLnBrk="0" hangingPunct="1">
                        <a:lnSpc>
                          <a:spcPct val="100000"/>
                        </a:lnSpc>
                        <a:spcBef>
                          <a:spcPct val="20000"/>
                        </a:spcBef>
                        <a:spcAft>
                          <a:spcPct val="100000"/>
                        </a:spcAft>
                        <a:buClrTx/>
                        <a:buSzTx/>
                        <a:buFontTx/>
                        <a:buNone/>
                        <a:tabLst/>
                      </a:pPr>
                      <a:r>
                        <a:rPr kumimoji="0" lang="en-GB" sz="2000" b="0" i="0" u="none" strike="noStrike" cap="none" normalizeH="0" baseline="0" smtClean="0">
                          <a:ln>
                            <a:noFill/>
                          </a:ln>
                          <a:solidFill>
                            <a:schemeClr val="tx1"/>
                          </a:solidFill>
                          <a:effectLst/>
                          <a:latin typeface="Arial" pitchFamily="34" charset="0"/>
                        </a:rPr>
                        <a:t>Recurrent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23925">
                <a:tc>
                  <a:txBody>
                    <a:bodyPr/>
                    <a:lstStyle/>
                    <a:p>
                      <a:pPr marL="77788" marR="0" lvl="0" indent="0" algn="l" defTabSz="914400" rtl="0" eaLnBrk="1" fontAlgn="base" latinLnBrk="0" hangingPunct="1">
                        <a:lnSpc>
                          <a:spcPct val="100000"/>
                        </a:lnSpc>
                        <a:spcBef>
                          <a:spcPct val="20000"/>
                        </a:spcBef>
                        <a:spcAft>
                          <a:spcPct val="100000"/>
                        </a:spcAft>
                        <a:buClrTx/>
                        <a:buSzTx/>
                        <a:buFontTx/>
                        <a:buNone/>
                        <a:tabLst/>
                      </a:pPr>
                      <a:r>
                        <a:rPr kumimoji="0" lang="en-GB" sz="2000" b="0" i="0" u="none" strike="noStrike" cap="none" normalizeH="0" baseline="0" smtClean="0">
                          <a:ln>
                            <a:noFill/>
                          </a:ln>
                          <a:solidFill>
                            <a:schemeClr val="tx1"/>
                          </a:solidFill>
                          <a:effectLst/>
                          <a:latin typeface="Arial" pitchFamily="34" charset="0"/>
                        </a:rPr>
                        <a:t>Persistent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77800" marR="0" lvl="0" indent="0" algn="l" defTabSz="914400" rtl="0" eaLnBrk="1" fontAlgn="base" latinLnBrk="0" hangingPunct="1">
                        <a:lnSpc>
                          <a:spcPct val="100000"/>
                        </a:lnSpc>
                        <a:spcBef>
                          <a:spcPct val="20000"/>
                        </a:spcBef>
                        <a:spcAft>
                          <a:spcPct val="100000"/>
                        </a:spcAft>
                        <a:buClrTx/>
                        <a:buSzTx/>
                        <a:buFontTx/>
                        <a:buNone/>
                        <a:tabLst/>
                      </a:pPr>
                      <a:r>
                        <a:rPr kumimoji="0" lang="en-GB" sz="2000" b="0" i="0" u="none" strike="noStrike" cap="none" normalizeH="0" baseline="0" smtClean="0">
                          <a:ln>
                            <a:noFill/>
                          </a:ln>
                          <a:solidFill>
                            <a:schemeClr val="tx1"/>
                          </a:solidFill>
                          <a:effectLst/>
                          <a:latin typeface="Arial" pitchFamily="34" charset="0"/>
                        </a:rPr>
                        <a:t>Not self-terminating  Lasting &gt;7 days or prior cardioversion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79388" marR="0" lvl="0" indent="0" algn="l" defTabSz="914400" rtl="0" eaLnBrk="1" fontAlgn="base" latinLnBrk="0" hangingPunct="1">
                        <a:lnSpc>
                          <a:spcPct val="100000"/>
                        </a:lnSpc>
                        <a:spcBef>
                          <a:spcPct val="20000"/>
                        </a:spcBef>
                        <a:spcAft>
                          <a:spcPct val="100000"/>
                        </a:spcAft>
                        <a:buClrTx/>
                        <a:buSzTx/>
                        <a:buFontTx/>
                        <a:buNone/>
                        <a:tabLst/>
                      </a:pPr>
                      <a:r>
                        <a:rPr kumimoji="0" lang="en-GB" sz="2000" b="0" i="0" u="none" strike="noStrike" cap="none" normalizeH="0" baseline="0" smtClean="0">
                          <a:ln>
                            <a:noFill/>
                          </a:ln>
                          <a:solidFill>
                            <a:schemeClr val="tx1"/>
                          </a:solidFill>
                          <a:effectLst/>
                          <a:latin typeface="Arial" pitchFamily="34" charset="0"/>
                        </a:rPr>
                        <a:t>Recurrent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25513">
                <a:tc>
                  <a:txBody>
                    <a:bodyPr/>
                    <a:lstStyle/>
                    <a:p>
                      <a:pPr marL="77788" marR="0" lvl="0" indent="0" algn="l" defTabSz="914400" rtl="0" eaLnBrk="1" fontAlgn="base" latinLnBrk="0" hangingPunct="1">
                        <a:lnSpc>
                          <a:spcPct val="100000"/>
                        </a:lnSpc>
                        <a:spcBef>
                          <a:spcPct val="20000"/>
                        </a:spcBef>
                        <a:spcAft>
                          <a:spcPct val="100000"/>
                        </a:spcAft>
                        <a:buClrTx/>
                        <a:buSzTx/>
                        <a:buFontTx/>
                        <a:buNone/>
                        <a:tabLst/>
                      </a:pPr>
                      <a:r>
                        <a:rPr kumimoji="0" lang="en-GB" sz="2000" b="0" i="0" u="none" strike="noStrike" cap="none" normalizeH="0" baseline="0" dirty="0" smtClean="0">
                          <a:ln>
                            <a:noFill/>
                          </a:ln>
                          <a:solidFill>
                            <a:schemeClr val="tx1"/>
                          </a:solidFill>
                          <a:effectLst/>
                          <a:latin typeface="Arial" pitchFamily="34" charset="0"/>
                        </a:rPr>
                        <a:t>Permanent (‘accepted’)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177800" marR="0" lvl="0" indent="0" algn="l" defTabSz="914400" rtl="0" eaLnBrk="1" fontAlgn="base" latinLnBrk="0" hangingPunct="1">
                        <a:lnSpc>
                          <a:spcPct val="100000"/>
                        </a:lnSpc>
                        <a:spcBef>
                          <a:spcPct val="20000"/>
                        </a:spcBef>
                        <a:spcAft>
                          <a:spcPct val="100000"/>
                        </a:spcAft>
                        <a:buClrTx/>
                        <a:buSzTx/>
                        <a:buFontTx/>
                        <a:buNone/>
                        <a:tabLst/>
                      </a:pPr>
                      <a:r>
                        <a:rPr kumimoji="0" lang="en-GB" sz="2000" b="0" i="0" u="none" strike="noStrike" cap="none" normalizeH="0" baseline="0" smtClean="0">
                          <a:ln>
                            <a:noFill/>
                          </a:ln>
                          <a:solidFill>
                            <a:schemeClr val="tx1"/>
                          </a:solidFill>
                          <a:effectLst/>
                          <a:latin typeface="Arial" pitchFamily="34" charset="0"/>
                        </a:rPr>
                        <a:t>Not terminated Terminated but relapsed                  No cardioversion attempt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177800" marR="0" lvl="0" indent="0" algn="l" defTabSz="914400" rtl="0" eaLnBrk="1" fontAlgn="base" latinLnBrk="0" hangingPunct="1">
                        <a:lnSpc>
                          <a:spcPct val="100000"/>
                        </a:lnSpc>
                        <a:spcBef>
                          <a:spcPct val="20000"/>
                        </a:spcBef>
                        <a:spcAft>
                          <a:spcPct val="100000"/>
                        </a:spcAft>
                        <a:buClrTx/>
                        <a:buSzTx/>
                        <a:buFontTx/>
                        <a:buNone/>
                        <a:tabLst/>
                      </a:pPr>
                      <a:r>
                        <a:rPr kumimoji="0" lang="en-GB" sz="2000" b="0" i="0" u="none" strike="noStrike" cap="none" normalizeH="0" baseline="0" dirty="0" smtClean="0">
                          <a:ln>
                            <a:noFill/>
                          </a:ln>
                          <a:solidFill>
                            <a:schemeClr val="tx1"/>
                          </a:solidFill>
                          <a:effectLst/>
                          <a:latin typeface="Arial" pitchFamily="34" charset="0"/>
                        </a:rPr>
                        <a:t>Established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196" name="Text Box 54"/>
          <p:cNvSpPr txBox="1">
            <a:spLocks noChangeArrowheads="1"/>
          </p:cNvSpPr>
          <p:nvPr/>
        </p:nvSpPr>
        <p:spPr bwMode="auto">
          <a:xfrm>
            <a:off x="1763688" y="0"/>
            <a:ext cx="5184775" cy="701675"/>
          </a:xfrm>
          <a:prstGeom prst="rect">
            <a:avLst/>
          </a:prstGeom>
          <a:noFill/>
          <a:ln w="9525">
            <a:noFill/>
            <a:miter lim="800000"/>
            <a:headEnd/>
            <a:tailEnd/>
          </a:ln>
        </p:spPr>
        <p:txBody>
          <a:bodyPr>
            <a:spAutoFit/>
          </a:bodyPr>
          <a:lstStyle/>
          <a:p>
            <a:pPr>
              <a:spcBef>
                <a:spcPct val="50000"/>
              </a:spcBef>
            </a:pPr>
            <a:r>
              <a:rPr lang="en-GB" sz="4000" b="1" dirty="0"/>
              <a:t>Classification of AF</a:t>
            </a:r>
          </a:p>
        </p:txBody>
      </p:sp>
      <p:pic>
        <p:nvPicPr>
          <p:cNvPr id="4" name="Picture 3" descr="logo.png"/>
          <p:cNvPicPr>
            <a:picLocks noChangeAspect="1"/>
          </p:cNvPicPr>
          <p:nvPr/>
        </p:nvPicPr>
        <p:blipFill>
          <a:blip r:embed="rId3" cstate="print"/>
          <a:stretch>
            <a:fillRect/>
          </a:stretch>
        </p:blipFill>
        <p:spPr>
          <a:xfrm>
            <a:off x="467544" y="5661248"/>
            <a:ext cx="1428750" cy="97155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571480"/>
            <a:ext cx="8229600" cy="1143000"/>
          </a:xfrm>
        </p:spPr>
        <p:txBody>
          <a:bodyPr/>
          <a:lstStyle/>
          <a:p>
            <a:r>
              <a:rPr lang="en-GB" dirty="0" err="1" smtClean="0"/>
              <a:t>Warfarin</a:t>
            </a:r>
            <a:r>
              <a:rPr lang="en-GB" dirty="0" smtClean="0"/>
              <a:t> is best</a:t>
            </a:r>
            <a:endParaRPr lang="en-US" dirty="0"/>
          </a:p>
        </p:txBody>
      </p:sp>
      <p:pic>
        <p:nvPicPr>
          <p:cNvPr id="89090" name="Picture 2"/>
          <p:cNvPicPr>
            <a:picLocks noGrp="1" noChangeAspect="1" noChangeArrowheads="1"/>
          </p:cNvPicPr>
          <p:nvPr>
            <p:ph idx="1"/>
          </p:nvPr>
        </p:nvPicPr>
        <p:blipFill>
          <a:blip r:embed="rId2" cstate="print"/>
          <a:stretch>
            <a:fillRect/>
          </a:stretch>
        </p:blipFill>
        <p:spPr bwMode="auto">
          <a:xfrm>
            <a:off x="1857356" y="1785926"/>
            <a:ext cx="6122759" cy="4000528"/>
          </a:xfrm>
          <a:prstGeom prst="rect">
            <a:avLst/>
          </a:prstGeom>
          <a:noFill/>
          <a:ln w="9525">
            <a:noFill/>
            <a:miter lim="800000"/>
            <a:headEnd/>
            <a:tailEnd/>
          </a:ln>
        </p:spPr>
      </p:pic>
      <p:pic>
        <p:nvPicPr>
          <p:cNvPr id="5" name="Picture 4" descr="logo.png"/>
          <p:cNvPicPr>
            <a:picLocks noChangeAspect="1"/>
          </p:cNvPicPr>
          <p:nvPr/>
        </p:nvPicPr>
        <p:blipFill>
          <a:blip r:embed="rId3" cstate="print"/>
          <a:stretch>
            <a:fillRect/>
          </a:stretch>
        </p:blipFill>
        <p:spPr>
          <a:xfrm>
            <a:off x="467544" y="5661248"/>
            <a:ext cx="1428750" cy="97155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AutoShape 2"/>
          <p:cNvSpPr>
            <a:spLocks noChangeAspect="1" noChangeArrowheads="1" noTextEdit="1"/>
          </p:cNvSpPr>
          <p:nvPr/>
        </p:nvSpPr>
        <p:spPr bwMode="auto">
          <a:xfrm>
            <a:off x="854075" y="862013"/>
            <a:ext cx="7621588" cy="5716587"/>
          </a:xfrm>
          <a:prstGeom prst="rect">
            <a:avLst/>
          </a:prstGeom>
          <a:noFill/>
          <a:ln w="9525">
            <a:noFill/>
            <a:miter lim="800000"/>
            <a:headEnd/>
            <a:tailEnd/>
          </a:ln>
        </p:spPr>
        <p:txBody>
          <a:bodyPr/>
          <a:lstStyle/>
          <a:p>
            <a:endParaRPr lang="en-GB"/>
          </a:p>
        </p:txBody>
      </p:sp>
      <p:sp>
        <p:nvSpPr>
          <p:cNvPr id="111619" name="Rectangle 3"/>
          <p:cNvSpPr>
            <a:spLocks noChangeArrowheads="1"/>
          </p:cNvSpPr>
          <p:nvPr/>
        </p:nvSpPr>
        <p:spPr bwMode="auto">
          <a:xfrm>
            <a:off x="3494074" y="1785926"/>
            <a:ext cx="5649926" cy="4475176"/>
          </a:xfrm>
          <a:prstGeom prst="rect">
            <a:avLst/>
          </a:prstGeom>
          <a:solidFill>
            <a:srgbClr val="FFFFFF"/>
          </a:solidFill>
          <a:ln w="9525">
            <a:noFill/>
            <a:miter lim="800000"/>
            <a:headEnd/>
            <a:tailEnd/>
          </a:ln>
        </p:spPr>
        <p:txBody>
          <a:bodyPr/>
          <a:lstStyle/>
          <a:p>
            <a:endParaRPr lang="en-GB"/>
          </a:p>
        </p:txBody>
      </p:sp>
      <p:sp>
        <p:nvSpPr>
          <p:cNvPr id="111620" name="Rectangle 4"/>
          <p:cNvSpPr>
            <a:spLocks noChangeArrowheads="1"/>
          </p:cNvSpPr>
          <p:nvPr/>
        </p:nvSpPr>
        <p:spPr bwMode="auto">
          <a:xfrm>
            <a:off x="7993063" y="6262688"/>
            <a:ext cx="69850" cy="152400"/>
          </a:xfrm>
          <a:prstGeom prst="rect">
            <a:avLst/>
          </a:prstGeom>
          <a:noFill/>
          <a:ln w="9525">
            <a:noFill/>
            <a:miter lim="800000"/>
            <a:headEnd/>
            <a:tailEnd/>
          </a:ln>
        </p:spPr>
        <p:txBody>
          <a:bodyPr wrap="none" lIns="0" tIns="0" rIns="0" bIns="0">
            <a:spAutoFit/>
          </a:bodyPr>
          <a:lstStyle/>
          <a:p>
            <a:pPr eaLnBrk="0" hangingPunct="0"/>
            <a:r>
              <a:rPr lang="de-DE" sz="1000">
                <a:solidFill>
                  <a:srgbClr val="FFFFFF"/>
                </a:solidFill>
                <a:latin typeface="Tahoma" pitchFamily="34" charset="0"/>
              </a:rPr>
              <a:t>6</a:t>
            </a:r>
            <a:endParaRPr lang="de-DE">
              <a:latin typeface="Palatino Linotype" pitchFamily="18" charset="0"/>
            </a:endParaRPr>
          </a:p>
        </p:txBody>
      </p:sp>
      <p:sp>
        <p:nvSpPr>
          <p:cNvPr id="111621" name="Rectangle 5"/>
          <p:cNvSpPr>
            <a:spLocks noChangeArrowheads="1"/>
          </p:cNvSpPr>
          <p:nvPr/>
        </p:nvSpPr>
        <p:spPr bwMode="auto">
          <a:xfrm>
            <a:off x="1273175" y="6257925"/>
            <a:ext cx="350838" cy="152400"/>
          </a:xfrm>
          <a:prstGeom prst="rect">
            <a:avLst/>
          </a:prstGeom>
          <a:noFill/>
          <a:ln w="9525">
            <a:noFill/>
            <a:miter lim="800000"/>
            <a:headEnd/>
            <a:tailEnd/>
          </a:ln>
        </p:spPr>
        <p:txBody>
          <a:bodyPr wrap="none" lIns="0" tIns="0" rIns="0" bIns="0">
            <a:spAutoFit/>
          </a:bodyPr>
          <a:lstStyle/>
          <a:p>
            <a:pPr eaLnBrk="0" hangingPunct="0"/>
            <a:r>
              <a:rPr lang="de-DE" sz="1000">
                <a:solidFill>
                  <a:srgbClr val="00498B"/>
                </a:solidFill>
                <a:latin typeface="Tahoma" pitchFamily="34" charset="0"/>
              </a:rPr>
              <a:t>Fuster</a:t>
            </a:r>
            <a:endParaRPr lang="de-DE">
              <a:latin typeface="Palatino Linotype" pitchFamily="18" charset="0"/>
            </a:endParaRPr>
          </a:p>
        </p:txBody>
      </p:sp>
      <p:sp>
        <p:nvSpPr>
          <p:cNvPr id="111622" name="Rectangle 6"/>
          <p:cNvSpPr>
            <a:spLocks noChangeArrowheads="1"/>
          </p:cNvSpPr>
          <p:nvPr/>
        </p:nvSpPr>
        <p:spPr bwMode="auto">
          <a:xfrm>
            <a:off x="1660525" y="6257925"/>
            <a:ext cx="1919288" cy="152400"/>
          </a:xfrm>
          <a:prstGeom prst="rect">
            <a:avLst/>
          </a:prstGeom>
          <a:noFill/>
          <a:ln w="9525">
            <a:noFill/>
            <a:miter lim="800000"/>
            <a:headEnd/>
            <a:tailEnd/>
          </a:ln>
        </p:spPr>
        <p:txBody>
          <a:bodyPr wrap="none" lIns="0" tIns="0" rIns="0" bIns="0">
            <a:spAutoFit/>
          </a:bodyPr>
          <a:lstStyle/>
          <a:p>
            <a:pPr eaLnBrk="0" hangingPunct="0"/>
            <a:r>
              <a:rPr lang="de-DE" sz="1000">
                <a:solidFill>
                  <a:srgbClr val="00498B"/>
                </a:solidFill>
                <a:latin typeface="Tahoma" pitchFamily="34" charset="0"/>
              </a:rPr>
              <a:t>V et al. Circulation 2006;114:e257</a:t>
            </a:r>
            <a:endParaRPr lang="de-DE">
              <a:latin typeface="Palatino Linotype" pitchFamily="18" charset="0"/>
            </a:endParaRPr>
          </a:p>
        </p:txBody>
      </p:sp>
      <p:sp>
        <p:nvSpPr>
          <p:cNvPr id="111623" name="Rectangle 7"/>
          <p:cNvSpPr>
            <a:spLocks noChangeArrowheads="1"/>
          </p:cNvSpPr>
          <p:nvPr/>
        </p:nvSpPr>
        <p:spPr bwMode="auto">
          <a:xfrm>
            <a:off x="3568700" y="6257925"/>
            <a:ext cx="69850" cy="152400"/>
          </a:xfrm>
          <a:prstGeom prst="rect">
            <a:avLst/>
          </a:prstGeom>
          <a:noFill/>
          <a:ln w="9525">
            <a:noFill/>
            <a:miter lim="800000"/>
            <a:headEnd/>
            <a:tailEnd/>
          </a:ln>
        </p:spPr>
        <p:txBody>
          <a:bodyPr wrap="none" lIns="0" tIns="0" rIns="0" bIns="0">
            <a:spAutoFit/>
          </a:bodyPr>
          <a:lstStyle/>
          <a:p>
            <a:pPr eaLnBrk="0" hangingPunct="0"/>
            <a:r>
              <a:rPr lang="de-DE" sz="1000">
                <a:solidFill>
                  <a:srgbClr val="00498B"/>
                </a:solidFill>
                <a:latin typeface="Tahoma" pitchFamily="34" charset="0"/>
              </a:rPr>
              <a:t>–</a:t>
            </a:r>
            <a:endParaRPr lang="de-DE">
              <a:latin typeface="Palatino Linotype" pitchFamily="18" charset="0"/>
            </a:endParaRPr>
          </a:p>
        </p:txBody>
      </p:sp>
      <p:sp>
        <p:nvSpPr>
          <p:cNvPr id="111624" name="Rectangle 8"/>
          <p:cNvSpPr>
            <a:spLocks noChangeArrowheads="1"/>
          </p:cNvSpPr>
          <p:nvPr/>
        </p:nvSpPr>
        <p:spPr bwMode="auto">
          <a:xfrm>
            <a:off x="3640138" y="6257925"/>
            <a:ext cx="276225" cy="152400"/>
          </a:xfrm>
          <a:prstGeom prst="rect">
            <a:avLst/>
          </a:prstGeom>
          <a:noFill/>
          <a:ln w="9525">
            <a:noFill/>
            <a:miter lim="800000"/>
            <a:headEnd/>
            <a:tailEnd/>
          </a:ln>
        </p:spPr>
        <p:txBody>
          <a:bodyPr wrap="none" lIns="0" tIns="0" rIns="0" bIns="0">
            <a:spAutoFit/>
          </a:bodyPr>
          <a:lstStyle/>
          <a:p>
            <a:pPr eaLnBrk="0" hangingPunct="0"/>
            <a:r>
              <a:rPr lang="de-DE" sz="1000">
                <a:solidFill>
                  <a:srgbClr val="00498B"/>
                </a:solidFill>
                <a:latin typeface="Tahoma" pitchFamily="34" charset="0"/>
              </a:rPr>
              <a:t>e354</a:t>
            </a:r>
            <a:endParaRPr lang="de-DE">
              <a:latin typeface="Palatino Linotype" pitchFamily="18" charset="0"/>
            </a:endParaRPr>
          </a:p>
        </p:txBody>
      </p:sp>
      <p:sp>
        <p:nvSpPr>
          <p:cNvPr id="111625" name="Rectangle 9"/>
          <p:cNvSpPr>
            <a:spLocks noChangeArrowheads="1"/>
          </p:cNvSpPr>
          <p:nvPr/>
        </p:nvSpPr>
        <p:spPr bwMode="auto">
          <a:xfrm>
            <a:off x="3041650" y="2132013"/>
            <a:ext cx="669925" cy="3227387"/>
          </a:xfrm>
          <a:prstGeom prst="rect">
            <a:avLst/>
          </a:prstGeom>
          <a:solidFill>
            <a:srgbClr val="0084CB"/>
          </a:solidFill>
          <a:ln w="9525">
            <a:noFill/>
            <a:miter lim="800000"/>
            <a:headEnd/>
            <a:tailEnd/>
          </a:ln>
        </p:spPr>
        <p:txBody>
          <a:bodyPr/>
          <a:lstStyle/>
          <a:p>
            <a:endParaRPr lang="en-GB"/>
          </a:p>
        </p:txBody>
      </p:sp>
      <p:pic>
        <p:nvPicPr>
          <p:cNvPr id="111626" name="Picture 10"/>
          <p:cNvPicPr>
            <a:picLocks noChangeAspect="1" noChangeArrowheads="1"/>
          </p:cNvPicPr>
          <p:nvPr/>
        </p:nvPicPr>
        <p:blipFill>
          <a:blip r:embed="rId3" cstate="print"/>
          <a:srcRect/>
          <a:stretch>
            <a:fillRect/>
          </a:stretch>
        </p:blipFill>
        <p:spPr bwMode="auto">
          <a:xfrm>
            <a:off x="3041650" y="2135188"/>
            <a:ext cx="666750" cy="3224212"/>
          </a:xfrm>
          <a:prstGeom prst="rect">
            <a:avLst/>
          </a:prstGeom>
          <a:noFill/>
          <a:ln w="9525">
            <a:noFill/>
            <a:miter lim="800000"/>
            <a:headEnd/>
            <a:tailEnd/>
          </a:ln>
        </p:spPr>
      </p:pic>
      <p:sp>
        <p:nvSpPr>
          <p:cNvPr id="111627" name="Rectangle 11"/>
          <p:cNvSpPr>
            <a:spLocks noChangeArrowheads="1"/>
          </p:cNvSpPr>
          <p:nvPr/>
        </p:nvSpPr>
        <p:spPr bwMode="auto">
          <a:xfrm>
            <a:off x="3041650" y="2132013"/>
            <a:ext cx="669925" cy="3227387"/>
          </a:xfrm>
          <a:prstGeom prst="rect">
            <a:avLst/>
          </a:prstGeom>
          <a:solidFill>
            <a:srgbClr val="0084CB"/>
          </a:solidFill>
          <a:ln w="9525">
            <a:noFill/>
            <a:miter lim="800000"/>
            <a:headEnd/>
            <a:tailEnd/>
          </a:ln>
        </p:spPr>
        <p:txBody>
          <a:bodyPr/>
          <a:lstStyle/>
          <a:p>
            <a:endParaRPr lang="en-GB"/>
          </a:p>
        </p:txBody>
      </p:sp>
      <p:sp>
        <p:nvSpPr>
          <p:cNvPr id="111628" name="Freeform 12"/>
          <p:cNvSpPr>
            <a:spLocks noEditPoints="1"/>
          </p:cNvSpPr>
          <p:nvPr/>
        </p:nvSpPr>
        <p:spPr bwMode="auto">
          <a:xfrm>
            <a:off x="3700463" y="2135188"/>
            <a:ext cx="15875" cy="3222625"/>
          </a:xfrm>
          <a:custGeom>
            <a:avLst/>
            <a:gdLst/>
            <a:ahLst/>
            <a:cxnLst>
              <a:cxn ang="0">
                <a:pos x="0" y="29"/>
              </a:cxn>
              <a:cxn ang="0">
                <a:pos x="10" y="59"/>
              </a:cxn>
              <a:cxn ang="0">
                <a:pos x="0" y="80"/>
              </a:cxn>
              <a:cxn ang="0">
                <a:pos x="10" y="130"/>
              </a:cxn>
              <a:cxn ang="0">
                <a:pos x="10" y="139"/>
              </a:cxn>
              <a:cxn ang="0">
                <a:pos x="0" y="189"/>
              </a:cxn>
              <a:cxn ang="0">
                <a:pos x="10" y="219"/>
              </a:cxn>
              <a:cxn ang="0">
                <a:pos x="0" y="240"/>
              </a:cxn>
              <a:cxn ang="0">
                <a:pos x="10" y="290"/>
              </a:cxn>
              <a:cxn ang="0">
                <a:pos x="10" y="299"/>
              </a:cxn>
              <a:cxn ang="0">
                <a:pos x="0" y="349"/>
              </a:cxn>
              <a:cxn ang="0">
                <a:pos x="10" y="379"/>
              </a:cxn>
              <a:cxn ang="0">
                <a:pos x="0" y="400"/>
              </a:cxn>
              <a:cxn ang="0">
                <a:pos x="10" y="450"/>
              </a:cxn>
              <a:cxn ang="0">
                <a:pos x="10" y="459"/>
              </a:cxn>
              <a:cxn ang="0">
                <a:pos x="0" y="509"/>
              </a:cxn>
              <a:cxn ang="0">
                <a:pos x="10" y="539"/>
              </a:cxn>
              <a:cxn ang="0">
                <a:pos x="0" y="560"/>
              </a:cxn>
              <a:cxn ang="0">
                <a:pos x="10" y="610"/>
              </a:cxn>
              <a:cxn ang="0">
                <a:pos x="10" y="619"/>
              </a:cxn>
              <a:cxn ang="0">
                <a:pos x="0" y="669"/>
              </a:cxn>
              <a:cxn ang="0">
                <a:pos x="10" y="700"/>
              </a:cxn>
              <a:cxn ang="0">
                <a:pos x="0" y="720"/>
              </a:cxn>
              <a:cxn ang="0">
                <a:pos x="10" y="770"/>
              </a:cxn>
              <a:cxn ang="0">
                <a:pos x="10" y="780"/>
              </a:cxn>
              <a:cxn ang="0">
                <a:pos x="0" y="829"/>
              </a:cxn>
              <a:cxn ang="0">
                <a:pos x="10" y="860"/>
              </a:cxn>
              <a:cxn ang="0">
                <a:pos x="0" y="880"/>
              </a:cxn>
              <a:cxn ang="0">
                <a:pos x="10" y="930"/>
              </a:cxn>
              <a:cxn ang="0">
                <a:pos x="10" y="940"/>
              </a:cxn>
              <a:cxn ang="0">
                <a:pos x="0" y="989"/>
              </a:cxn>
              <a:cxn ang="0">
                <a:pos x="10" y="1020"/>
              </a:cxn>
              <a:cxn ang="0">
                <a:pos x="0" y="1041"/>
              </a:cxn>
              <a:cxn ang="0">
                <a:pos x="10" y="1090"/>
              </a:cxn>
              <a:cxn ang="0">
                <a:pos x="10" y="1100"/>
              </a:cxn>
              <a:cxn ang="0">
                <a:pos x="0" y="1149"/>
              </a:cxn>
              <a:cxn ang="0">
                <a:pos x="10" y="1180"/>
              </a:cxn>
              <a:cxn ang="0">
                <a:pos x="0" y="1201"/>
              </a:cxn>
              <a:cxn ang="0">
                <a:pos x="10" y="1250"/>
              </a:cxn>
              <a:cxn ang="0">
                <a:pos x="10" y="1260"/>
              </a:cxn>
              <a:cxn ang="0">
                <a:pos x="0" y="1309"/>
              </a:cxn>
              <a:cxn ang="0">
                <a:pos x="10" y="1340"/>
              </a:cxn>
              <a:cxn ang="0">
                <a:pos x="0" y="1361"/>
              </a:cxn>
              <a:cxn ang="0">
                <a:pos x="10" y="1410"/>
              </a:cxn>
              <a:cxn ang="0">
                <a:pos x="10" y="1420"/>
              </a:cxn>
              <a:cxn ang="0">
                <a:pos x="0" y="1470"/>
              </a:cxn>
              <a:cxn ang="0">
                <a:pos x="10" y="1500"/>
              </a:cxn>
              <a:cxn ang="0">
                <a:pos x="0" y="1521"/>
              </a:cxn>
              <a:cxn ang="0">
                <a:pos x="10" y="1570"/>
              </a:cxn>
              <a:cxn ang="0">
                <a:pos x="10" y="1580"/>
              </a:cxn>
              <a:cxn ang="0">
                <a:pos x="0" y="1630"/>
              </a:cxn>
              <a:cxn ang="0">
                <a:pos x="10" y="1660"/>
              </a:cxn>
              <a:cxn ang="0">
                <a:pos x="0" y="1681"/>
              </a:cxn>
              <a:cxn ang="0">
                <a:pos x="10" y="1730"/>
              </a:cxn>
              <a:cxn ang="0">
                <a:pos x="10" y="1740"/>
              </a:cxn>
              <a:cxn ang="0">
                <a:pos x="0" y="1790"/>
              </a:cxn>
              <a:cxn ang="0">
                <a:pos x="10" y="1820"/>
              </a:cxn>
              <a:cxn ang="0">
                <a:pos x="0" y="1841"/>
              </a:cxn>
              <a:cxn ang="0">
                <a:pos x="10" y="1891"/>
              </a:cxn>
              <a:cxn ang="0">
                <a:pos x="10" y="1900"/>
              </a:cxn>
              <a:cxn ang="0">
                <a:pos x="0" y="1950"/>
              </a:cxn>
              <a:cxn ang="0">
                <a:pos x="10" y="1980"/>
              </a:cxn>
              <a:cxn ang="0">
                <a:pos x="0" y="2001"/>
              </a:cxn>
            </a:cxnLst>
            <a:rect l="0" t="0" r="r" b="b"/>
            <a:pathLst>
              <a:path w="10" h="2030">
                <a:moveTo>
                  <a:pt x="10" y="0"/>
                </a:moveTo>
                <a:lnTo>
                  <a:pt x="10" y="10"/>
                </a:lnTo>
                <a:lnTo>
                  <a:pt x="0" y="10"/>
                </a:lnTo>
                <a:lnTo>
                  <a:pt x="0" y="0"/>
                </a:lnTo>
                <a:lnTo>
                  <a:pt x="10" y="0"/>
                </a:lnTo>
                <a:close/>
                <a:moveTo>
                  <a:pt x="10" y="19"/>
                </a:moveTo>
                <a:lnTo>
                  <a:pt x="10" y="29"/>
                </a:lnTo>
                <a:lnTo>
                  <a:pt x="0" y="29"/>
                </a:lnTo>
                <a:lnTo>
                  <a:pt x="0" y="19"/>
                </a:lnTo>
                <a:lnTo>
                  <a:pt x="10" y="19"/>
                </a:lnTo>
                <a:close/>
                <a:moveTo>
                  <a:pt x="10" y="40"/>
                </a:moveTo>
                <a:lnTo>
                  <a:pt x="10" y="50"/>
                </a:lnTo>
                <a:lnTo>
                  <a:pt x="0" y="50"/>
                </a:lnTo>
                <a:lnTo>
                  <a:pt x="0" y="40"/>
                </a:lnTo>
                <a:lnTo>
                  <a:pt x="10" y="40"/>
                </a:lnTo>
                <a:close/>
                <a:moveTo>
                  <a:pt x="10" y="59"/>
                </a:moveTo>
                <a:lnTo>
                  <a:pt x="10" y="69"/>
                </a:lnTo>
                <a:lnTo>
                  <a:pt x="0" y="69"/>
                </a:lnTo>
                <a:lnTo>
                  <a:pt x="0" y="59"/>
                </a:lnTo>
                <a:lnTo>
                  <a:pt x="10" y="59"/>
                </a:lnTo>
                <a:close/>
                <a:moveTo>
                  <a:pt x="10" y="80"/>
                </a:moveTo>
                <a:lnTo>
                  <a:pt x="10" y="90"/>
                </a:lnTo>
                <a:lnTo>
                  <a:pt x="0" y="90"/>
                </a:lnTo>
                <a:lnTo>
                  <a:pt x="0" y="80"/>
                </a:lnTo>
                <a:lnTo>
                  <a:pt x="10" y="80"/>
                </a:lnTo>
                <a:close/>
                <a:moveTo>
                  <a:pt x="10" y="99"/>
                </a:moveTo>
                <a:lnTo>
                  <a:pt x="10" y="109"/>
                </a:lnTo>
                <a:lnTo>
                  <a:pt x="0" y="109"/>
                </a:lnTo>
                <a:lnTo>
                  <a:pt x="0" y="99"/>
                </a:lnTo>
                <a:lnTo>
                  <a:pt x="10" y="99"/>
                </a:lnTo>
                <a:close/>
                <a:moveTo>
                  <a:pt x="10" y="120"/>
                </a:moveTo>
                <a:lnTo>
                  <a:pt x="10" y="130"/>
                </a:lnTo>
                <a:lnTo>
                  <a:pt x="0" y="130"/>
                </a:lnTo>
                <a:lnTo>
                  <a:pt x="0" y="120"/>
                </a:lnTo>
                <a:lnTo>
                  <a:pt x="10" y="120"/>
                </a:lnTo>
                <a:close/>
                <a:moveTo>
                  <a:pt x="10" y="139"/>
                </a:moveTo>
                <a:lnTo>
                  <a:pt x="10" y="149"/>
                </a:lnTo>
                <a:lnTo>
                  <a:pt x="0" y="149"/>
                </a:lnTo>
                <a:lnTo>
                  <a:pt x="0" y="139"/>
                </a:lnTo>
                <a:lnTo>
                  <a:pt x="10" y="139"/>
                </a:lnTo>
                <a:close/>
                <a:moveTo>
                  <a:pt x="10" y="160"/>
                </a:moveTo>
                <a:lnTo>
                  <a:pt x="10" y="170"/>
                </a:lnTo>
                <a:lnTo>
                  <a:pt x="0" y="170"/>
                </a:lnTo>
                <a:lnTo>
                  <a:pt x="0" y="160"/>
                </a:lnTo>
                <a:lnTo>
                  <a:pt x="10" y="160"/>
                </a:lnTo>
                <a:close/>
                <a:moveTo>
                  <a:pt x="10" y="179"/>
                </a:moveTo>
                <a:lnTo>
                  <a:pt x="10" y="189"/>
                </a:lnTo>
                <a:lnTo>
                  <a:pt x="0" y="189"/>
                </a:lnTo>
                <a:lnTo>
                  <a:pt x="0" y="179"/>
                </a:lnTo>
                <a:lnTo>
                  <a:pt x="10" y="179"/>
                </a:lnTo>
                <a:close/>
                <a:moveTo>
                  <a:pt x="10" y="200"/>
                </a:moveTo>
                <a:lnTo>
                  <a:pt x="10" y="210"/>
                </a:lnTo>
                <a:lnTo>
                  <a:pt x="0" y="210"/>
                </a:lnTo>
                <a:lnTo>
                  <a:pt x="0" y="200"/>
                </a:lnTo>
                <a:lnTo>
                  <a:pt x="10" y="200"/>
                </a:lnTo>
                <a:close/>
                <a:moveTo>
                  <a:pt x="10" y="219"/>
                </a:moveTo>
                <a:lnTo>
                  <a:pt x="10" y="229"/>
                </a:lnTo>
                <a:lnTo>
                  <a:pt x="0" y="229"/>
                </a:lnTo>
                <a:lnTo>
                  <a:pt x="0" y="219"/>
                </a:lnTo>
                <a:lnTo>
                  <a:pt x="10" y="219"/>
                </a:lnTo>
                <a:close/>
                <a:moveTo>
                  <a:pt x="10" y="240"/>
                </a:moveTo>
                <a:lnTo>
                  <a:pt x="10" y="250"/>
                </a:lnTo>
                <a:lnTo>
                  <a:pt x="0" y="250"/>
                </a:lnTo>
                <a:lnTo>
                  <a:pt x="0" y="240"/>
                </a:lnTo>
                <a:lnTo>
                  <a:pt x="10" y="240"/>
                </a:lnTo>
                <a:close/>
                <a:moveTo>
                  <a:pt x="10" y="259"/>
                </a:moveTo>
                <a:lnTo>
                  <a:pt x="10" y="269"/>
                </a:lnTo>
                <a:lnTo>
                  <a:pt x="0" y="269"/>
                </a:lnTo>
                <a:lnTo>
                  <a:pt x="0" y="259"/>
                </a:lnTo>
                <a:lnTo>
                  <a:pt x="10" y="259"/>
                </a:lnTo>
                <a:close/>
                <a:moveTo>
                  <a:pt x="10" y="280"/>
                </a:moveTo>
                <a:lnTo>
                  <a:pt x="10" y="290"/>
                </a:lnTo>
                <a:lnTo>
                  <a:pt x="0" y="290"/>
                </a:lnTo>
                <a:lnTo>
                  <a:pt x="0" y="280"/>
                </a:lnTo>
                <a:lnTo>
                  <a:pt x="10" y="280"/>
                </a:lnTo>
                <a:close/>
                <a:moveTo>
                  <a:pt x="10" y="299"/>
                </a:moveTo>
                <a:lnTo>
                  <a:pt x="10" y="309"/>
                </a:lnTo>
                <a:lnTo>
                  <a:pt x="0" y="309"/>
                </a:lnTo>
                <a:lnTo>
                  <a:pt x="0" y="299"/>
                </a:lnTo>
                <a:lnTo>
                  <a:pt x="10" y="299"/>
                </a:lnTo>
                <a:close/>
                <a:moveTo>
                  <a:pt x="10" y="320"/>
                </a:moveTo>
                <a:lnTo>
                  <a:pt x="10" y="330"/>
                </a:lnTo>
                <a:lnTo>
                  <a:pt x="0" y="330"/>
                </a:lnTo>
                <a:lnTo>
                  <a:pt x="0" y="320"/>
                </a:lnTo>
                <a:lnTo>
                  <a:pt x="10" y="320"/>
                </a:lnTo>
                <a:close/>
                <a:moveTo>
                  <a:pt x="10" y="339"/>
                </a:moveTo>
                <a:lnTo>
                  <a:pt x="10" y="349"/>
                </a:lnTo>
                <a:lnTo>
                  <a:pt x="0" y="349"/>
                </a:lnTo>
                <a:lnTo>
                  <a:pt x="0" y="339"/>
                </a:lnTo>
                <a:lnTo>
                  <a:pt x="10" y="339"/>
                </a:lnTo>
                <a:close/>
                <a:moveTo>
                  <a:pt x="10" y="360"/>
                </a:moveTo>
                <a:lnTo>
                  <a:pt x="10" y="370"/>
                </a:lnTo>
                <a:lnTo>
                  <a:pt x="0" y="370"/>
                </a:lnTo>
                <a:lnTo>
                  <a:pt x="0" y="360"/>
                </a:lnTo>
                <a:lnTo>
                  <a:pt x="10" y="360"/>
                </a:lnTo>
                <a:close/>
                <a:moveTo>
                  <a:pt x="10" y="379"/>
                </a:moveTo>
                <a:lnTo>
                  <a:pt x="10" y="389"/>
                </a:lnTo>
                <a:lnTo>
                  <a:pt x="0" y="389"/>
                </a:lnTo>
                <a:lnTo>
                  <a:pt x="0" y="379"/>
                </a:lnTo>
                <a:lnTo>
                  <a:pt x="10" y="379"/>
                </a:lnTo>
                <a:close/>
                <a:moveTo>
                  <a:pt x="10" y="400"/>
                </a:moveTo>
                <a:lnTo>
                  <a:pt x="10" y="410"/>
                </a:lnTo>
                <a:lnTo>
                  <a:pt x="0" y="410"/>
                </a:lnTo>
                <a:lnTo>
                  <a:pt x="0" y="400"/>
                </a:lnTo>
                <a:lnTo>
                  <a:pt x="10" y="400"/>
                </a:lnTo>
                <a:close/>
                <a:moveTo>
                  <a:pt x="10" y="419"/>
                </a:moveTo>
                <a:lnTo>
                  <a:pt x="10" y="429"/>
                </a:lnTo>
                <a:lnTo>
                  <a:pt x="0" y="429"/>
                </a:lnTo>
                <a:lnTo>
                  <a:pt x="0" y="419"/>
                </a:lnTo>
                <a:lnTo>
                  <a:pt x="10" y="419"/>
                </a:lnTo>
                <a:close/>
                <a:moveTo>
                  <a:pt x="10" y="440"/>
                </a:moveTo>
                <a:lnTo>
                  <a:pt x="10" y="450"/>
                </a:lnTo>
                <a:lnTo>
                  <a:pt x="0" y="450"/>
                </a:lnTo>
                <a:lnTo>
                  <a:pt x="0" y="440"/>
                </a:lnTo>
                <a:lnTo>
                  <a:pt x="10" y="440"/>
                </a:lnTo>
                <a:close/>
                <a:moveTo>
                  <a:pt x="10" y="459"/>
                </a:moveTo>
                <a:lnTo>
                  <a:pt x="10" y="469"/>
                </a:lnTo>
                <a:lnTo>
                  <a:pt x="0" y="469"/>
                </a:lnTo>
                <a:lnTo>
                  <a:pt x="0" y="459"/>
                </a:lnTo>
                <a:lnTo>
                  <a:pt x="10" y="459"/>
                </a:lnTo>
                <a:close/>
                <a:moveTo>
                  <a:pt x="10" y="480"/>
                </a:moveTo>
                <a:lnTo>
                  <a:pt x="10" y="490"/>
                </a:lnTo>
                <a:lnTo>
                  <a:pt x="0" y="490"/>
                </a:lnTo>
                <a:lnTo>
                  <a:pt x="0" y="480"/>
                </a:lnTo>
                <a:lnTo>
                  <a:pt x="10" y="480"/>
                </a:lnTo>
                <a:close/>
                <a:moveTo>
                  <a:pt x="10" y="499"/>
                </a:moveTo>
                <a:lnTo>
                  <a:pt x="10" y="509"/>
                </a:lnTo>
                <a:lnTo>
                  <a:pt x="0" y="509"/>
                </a:lnTo>
                <a:lnTo>
                  <a:pt x="0" y="499"/>
                </a:lnTo>
                <a:lnTo>
                  <a:pt x="10" y="499"/>
                </a:lnTo>
                <a:close/>
                <a:moveTo>
                  <a:pt x="10" y="520"/>
                </a:moveTo>
                <a:lnTo>
                  <a:pt x="10" y="530"/>
                </a:lnTo>
                <a:lnTo>
                  <a:pt x="0" y="530"/>
                </a:lnTo>
                <a:lnTo>
                  <a:pt x="0" y="520"/>
                </a:lnTo>
                <a:lnTo>
                  <a:pt x="10" y="520"/>
                </a:lnTo>
                <a:close/>
                <a:moveTo>
                  <a:pt x="10" y="539"/>
                </a:moveTo>
                <a:lnTo>
                  <a:pt x="10" y="549"/>
                </a:lnTo>
                <a:lnTo>
                  <a:pt x="0" y="549"/>
                </a:lnTo>
                <a:lnTo>
                  <a:pt x="0" y="539"/>
                </a:lnTo>
                <a:lnTo>
                  <a:pt x="10" y="539"/>
                </a:lnTo>
                <a:close/>
                <a:moveTo>
                  <a:pt x="10" y="560"/>
                </a:moveTo>
                <a:lnTo>
                  <a:pt x="10" y="570"/>
                </a:lnTo>
                <a:lnTo>
                  <a:pt x="0" y="570"/>
                </a:lnTo>
                <a:lnTo>
                  <a:pt x="0" y="560"/>
                </a:lnTo>
                <a:lnTo>
                  <a:pt x="10" y="560"/>
                </a:lnTo>
                <a:close/>
                <a:moveTo>
                  <a:pt x="10" y="579"/>
                </a:moveTo>
                <a:lnTo>
                  <a:pt x="10" y="589"/>
                </a:lnTo>
                <a:lnTo>
                  <a:pt x="0" y="589"/>
                </a:lnTo>
                <a:lnTo>
                  <a:pt x="0" y="579"/>
                </a:lnTo>
                <a:lnTo>
                  <a:pt x="10" y="579"/>
                </a:lnTo>
                <a:close/>
                <a:moveTo>
                  <a:pt x="10" y="600"/>
                </a:moveTo>
                <a:lnTo>
                  <a:pt x="10" y="610"/>
                </a:lnTo>
                <a:lnTo>
                  <a:pt x="0" y="610"/>
                </a:lnTo>
                <a:lnTo>
                  <a:pt x="0" y="600"/>
                </a:lnTo>
                <a:lnTo>
                  <a:pt x="10" y="600"/>
                </a:lnTo>
                <a:close/>
                <a:moveTo>
                  <a:pt x="10" y="619"/>
                </a:moveTo>
                <a:lnTo>
                  <a:pt x="10" y="629"/>
                </a:lnTo>
                <a:lnTo>
                  <a:pt x="0" y="629"/>
                </a:lnTo>
                <a:lnTo>
                  <a:pt x="0" y="619"/>
                </a:lnTo>
                <a:lnTo>
                  <a:pt x="10" y="619"/>
                </a:lnTo>
                <a:close/>
                <a:moveTo>
                  <a:pt x="10" y="640"/>
                </a:moveTo>
                <a:lnTo>
                  <a:pt x="10" y="650"/>
                </a:lnTo>
                <a:lnTo>
                  <a:pt x="0" y="650"/>
                </a:lnTo>
                <a:lnTo>
                  <a:pt x="0" y="640"/>
                </a:lnTo>
                <a:lnTo>
                  <a:pt x="10" y="640"/>
                </a:lnTo>
                <a:close/>
                <a:moveTo>
                  <a:pt x="10" y="660"/>
                </a:moveTo>
                <a:lnTo>
                  <a:pt x="10" y="669"/>
                </a:lnTo>
                <a:lnTo>
                  <a:pt x="0" y="669"/>
                </a:lnTo>
                <a:lnTo>
                  <a:pt x="0" y="660"/>
                </a:lnTo>
                <a:lnTo>
                  <a:pt x="10" y="660"/>
                </a:lnTo>
                <a:close/>
                <a:moveTo>
                  <a:pt x="10" y="680"/>
                </a:moveTo>
                <a:lnTo>
                  <a:pt x="10" y="690"/>
                </a:lnTo>
                <a:lnTo>
                  <a:pt x="0" y="690"/>
                </a:lnTo>
                <a:lnTo>
                  <a:pt x="0" y="680"/>
                </a:lnTo>
                <a:lnTo>
                  <a:pt x="10" y="680"/>
                </a:lnTo>
                <a:close/>
                <a:moveTo>
                  <a:pt x="10" y="700"/>
                </a:moveTo>
                <a:lnTo>
                  <a:pt x="10" y="709"/>
                </a:lnTo>
                <a:lnTo>
                  <a:pt x="0" y="709"/>
                </a:lnTo>
                <a:lnTo>
                  <a:pt x="0" y="700"/>
                </a:lnTo>
                <a:lnTo>
                  <a:pt x="10" y="700"/>
                </a:lnTo>
                <a:close/>
                <a:moveTo>
                  <a:pt x="10" y="720"/>
                </a:moveTo>
                <a:lnTo>
                  <a:pt x="10" y="730"/>
                </a:lnTo>
                <a:lnTo>
                  <a:pt x="0" y="730"/>
                </a:lnTo>
                <a:lnTo>
                  <a:pt x="0" y="720"/>
                </a:lnTo>
                <a:lnTo>
                  <a:pt x="10" y="720"/>
                </a:lnTo>
                <a:close/>
                <a:moveTo>
                  <a:pt x="10" y="740"/>
                </a:moveTo>
                <a:lnTo>
                  <a:pt x="10" y="749"/>
                </a:lnTo>
                <a:lnTo>
                  <a:pt x="0" y="749"/>
                </a:lnTo>
                <a:lnTo>
                  <a:pt x="0" y="740"/>
                </a:lnTo>
                <a:lnTo>
                  <a:pt x="10" y="740"/>
                </a:lnTo>
                <a:close/>
                <a:moveTo>
                  <a:pt x="10" y="760"/>
                </a:moveTo>
                <a:lnTo>
                  <a:pt x="10" y="770"/>
                </a:lnTo>
                <a:lnTo>
                  <a:pt x="0" y="770"/>
                </a:lnTo>
                <a:lnTo>
                  <a:pt x="0" y="760"/>
                </a:lnTo>
                <a:lnTo>
                  <a:pt x="10" y="760"/>
                </a:lnTo>
                <a:close/>
                <a:moveTo>
                  <a:pt x="10" y="780"/>
                </a:moveTo>
                <a:lnTo>
                  <a:pt x="10" y="789"/>
                </a:lnTo>
                <a:lnTo>
                  <a:pt x="0" y="789"/>
                </a:lnTo>
                <a:lnTo>
                  <a:pt x="0" y="780"/>
                </a:lnTo>
                <a:lnTo>
                  <a:pt x="10" y="780"/>
                </a:lnTo>
                <a:close/>
                <a:moveTo>
                  <a:pt x="10" y="800"/>
                </a:moveTo>
                <a:lnTo>
                  <a:pt x="10" y="810"/>
                </a:lnTo>
                <a:lnTo>
                  <a:pt x="0" y="810"/>
                </a:lnTo>
                <a:lnTo>
                  <a:pt x="0" y="800"/>
                </a:lnTo>
                <a:lnTo>
                  <a:pt x="10" y="800"/>
                </a:lnTo>
                <a:close/>
                <a:moveTo>
                  <a:pt x="10" y="820"/>
                </a:moveTo>
                <a:lnTo>
                  <a:pt x="10" y="829"/>
                </a:lnTo>
                <a:lnTo>
                  <a:pt x="0" y="829"/>
                </a:lnTo>
                <a:lnTo>
                  <a:pt x="0" y="820"/>
                </a:lnTo>
                <a:lnTo>
                  <a:pt x="10" y="820"/>
                </a:lnTo>
                <a:close/>
                <a:moveTo>
                  <a:pt x="10" y="840"/>
                </a:moveTo>
                <a:lnTo>
                  <a:pt x="10" y="850"/>
                </a:lnTo>
                <a:lnTo>
                  <a:pt x="0" y="850"/>
                </a:lnTo>
                <a:lnTo>
                  <a:pt x="0" y="840"/>
                </a:lnTo>
                <a:lnTo>
                  <a:pt x="10" y="840"/>
                </a:lnTo>
                <a:close/>
                <a:moveTo>
                  <a:pt x="10" y="860"/>
                </a:moveTo>
                <a:lnTo>
                  <a:pt x="10" y="869"/>
                </a:lnTo>
                <a:lnTo>
                  <a:pt x="0" y="869"/>
                </a:lnTo>
                <a:lnTo>
                  <a:pt x="0" y="860"/>
                </a:lnTo>
                <a:lnTo>
                  <a:pt x="10" y="860"/>
                </a:lnTo>
                <a:close/>
                <a:moveTo>
                  <a:pt x="10" y="880"/>
                </a:moveTo>
                <a:lnTo>
                  <a:pt x="10" y="890"/>
                </a:lnTo>
                <a:lnTo>
                  <a:pt x="0" y="890"/>
                </a:lnTo>
                <a:lnTo>
                  <a:pt x="0" y="880"/>
                </a:lnTo>
                <a:lnTo>
                  <a:pt x="10" y="880"/>
                </a:lnTo>
                <a:close/>
                <a:moveTo>
                  <a:pt x="10" y="900"/>
                </a:moveTo>
                <a:lnTo>
                  <a:pt x="10" y="909"/>
                </a:lnTo>
                <a:lnTo>
                  <a:pt x="0" y="909"/>
                </a:lnTo>
                <a:lnTo>
                  <a:pt x="0" y="900"/>
                </a:lnTo>
                <a:lnTo>
                  <a:pt x="10" y="900"/>
                </a:lnTo>
                <a:close/>
                <a:moveTo>
                  <a:pt x="10" y="920"/>
                </a:moveTo>
                <a:lnTo>
                  <a:pt x="10" y="930"/>
                </a:lnTo>
                <a:lnTo>
                  <a:pt x="0" y="930"/>
                </a:lnTo>
                <a:lnTo>
                  <a:pt x="0" y="920"/>
                </a:lnTo>
                <a:lnTo>
                  <a:pt x="10" y="920"/>
                </a:lnTo>
                <a:close/>
                <a:moveTo>
                  <a:pt x="10" y="940"/>
                </a:moveTo>
                <a:lnTo>
                  <a:pt x="10" y="949"/>
                </a:lnTo>
                <a:lnTo>
                  <a:pt x="0" y="949"/>
                </a:lnTo>
                <a:lnTo>
                  <a:pt x="0" y="940"/>
                </a:lnTo>
                <a:lnTo>
                  <a:pt x="10" y="940"/>
                </a:lnTo>
                <a:close/>
                <a:moveTo>
                  <a:pt x="10" y="960"/>
                </a:moveTo>
                <a:lnTo>
                  <a:pt x="10" y="970"/>
                </a:lnTo>
                <a:lnTo>
                  <a:pt x="0" y="970"/>
                </a:lnTo>
                <a:lnTo>
                  <a:pt x="0" y="960"/>
                </a:lnTo>
                <a:lnTo>
                  <a:pt x="10" y="960"/>
                </a:lnTo>
                <a:close/>
                <a:moveTo>
                  <a:pt x="10" y="980"/>
                </a:moveTo>
                <a:lnTo>
                  <a:pt x="10" y="989"/>
                </a:lnTo>
                <a:lnTo>
                  <a:pt x="0" y="989"/>
                </a:lnTo>
                <a:lnTo>
                  <a:pt x="0" y="980"/>
                </a:lnTo>
                <a:lnTo>
                  <a:pt x="10" y="980"/>
                </a:lnTo>
                <a:close/>
                <a:moveTo>
                  <a:pt x="10" y="1000"/>
                </a:moveTo>
                <a:lnTo>
                  <a:pt x="10" y="1010"/>
                </a:lnTo>
                <a:lnTo>
                  <a:pt x="0" y="1010"/>
                </a:lnTo>
                <a:lnTo>
                  <a:pt x="0" y="1000"/>
                </a:lnTo>
                <a:lnTo>
                  <a:pt x="10" y="1000"/>
                </a:lnTo>
                <a:close/>
                <a:moveTo>
                  <a:pt x="10" y="1020"/>
                </a:moveTo>
                <a:lnTo>
                  <a:pt x="10" y="1029"/>
                </a:lnTo>
                <a:lnTo>
                  <a:pt x="0" y="1029"/>
                </a:lnTo>
                <a:lnTo>
                  <a:pt x="0" y="1020"/>
                </a:lnTo>
                <a:lnTo>
                  <a:pt x="10" y="1020"/>
                </a:lnTo>
                <a:close/>
                <a:moveTo>
                  <a:pt x="10" y="1041"/>
                </a:moveTo>
                <a:lnTo>
                  <a:pt x="10" y="1050"/>
                </a:lnTo>
                <a:lnTo>
                  <a:pt x="0" y="1050"/>
                </a:lnTo>
                <a:lnTo>
                  <a:pt x="0" y="1041"/>
                </a:lnTo>
                <a:lnTo>
                  <a:pt x="10" y="1041"/>
                </a:lnTo>
                <a:close/>
                <a:moveTo>
                  <a:pt x="10" y="1060"/>
                </a:moveTo>
                <a:lnTo>
                  <a:pt x="10" y="1069"/>
                </a:lnTo>
                <a:lnTo>
                  <a:pt x="0" y="1069"/>
                </a:lnTo>
                <a:lnTo>
                  <a:pt x="0" y="1060"/>
                </a:lnTo>
                <a:lnTo>
                  <a:pt x="10" y="1060"/>
                </a:lnTo>
                <a:close/>
                <a:moveTo>
                  <a:pt x="10" y="1081"/>
                </a:moveTo>
                <a:lnTo>
                  <a:pt x="10" y="1090"/>
                </a:lnTo>
                <a:lnTo>
                  <a:pt x="0" y="1090"/>
                </a:lnTo>
                <a:lnTo>
                  <a:pt x="0" y="1081"/>
                </a:lnTo>
                <a:lnTo>
                  <a:pt x="10" y="1081"/>
                </a:lnTo>
                <a:close/>
                <a:moveTo>
                  <a:pt x="10" y="1100"/>
                </a:moveTo>
                <a:lnTo>
                  <a:pt x="10" y="1109"/>
                </a:lnTo>
                <a:lnTo>
                  <a:pt x="0" y="1109"/>
                </a:lnTo>
                <a:lnTo>
                  <a:pt x="0" y="1100"/>
                </a:lnTo>
                <a:lnTo>
                  <a:pt x="10" y="1100"/>
                </a:lnTo>
                <a:close/>
                <a:moveTo>
                  <a:pt x="10" y="1121"/>
                </a:moveTo>
                <a:lnTo>
                  <a:pt x="10" y="1130"/>
                </a:lnTo>
                <a:lnTo>
                  <a:pt x="0" y="1130"/>
                </a:lnTo>
                <a:lnTo>
                  <a:pt x="0" y="1121"/>
                </a:lnTo>
                <a:lnTo>
                  <a:pt x="10" y="1121"/>
                </a:lnTo>
                <a:close/>
                <a:moveTo>
                  <a:pt x="10" y="1140"/>
                </a:moveTo>
                <a:lnTo>
                  <a:pt x="10" y="1149"/>
                </a:lnTo>
                <a:lnTo>
                  <a:pt x="0" y="1149"/>
                </a:lnTo>
                <a:lnTo>
                  <a:pt x="0" y="1140"/>
                </a:lnTo>
                <a:lnTo>
                  <a:pt x="10" y="1140"/>
                </a:lnTo>
                <a:close/>
                <a:moveTo>
                  <a:pt x="10" y="1161"/>
                </a:moveTo>
                <a:lnTo>
                  <a:pt x="10" y="1170"/>
                </a:lnTo>
                <a:lnTo>
                  <a:pt x="0" y="1170"/>
                </a:lnTo>
                <a:lnTo>
                  <a:pt x="0" y="1161"/>
                </a:lnTo>
                <a:lnTo>
                  <a:pt x="10" y="1161"/>
                </a:lnTo>
                <a:close/>
                <a:moveTo>
                  <a:pt x="10" y="1180"/>
                </a:moveTo>
                <a:lnTo>
                  <a:pt x="10" y="1189"/>
                </a:lnTo>
                <a:lnTo>
                  <a:pt x="0" y="1189"/>
                </a:lnTo>
                <a:lnTo>
                  <a:pt x="0" y="1180"/>
                </a:lnTo>
                <a:lnTo>
                  <a:pt x="10" y="1180"/>
                </a:lnTo>
                <a:close/>
                <a:moveTo>
                  <a:pt x="10" y="1201"/>
                </a:moveTo>
                <a:lnTo>
                  <a:pt x="10" y="1210"/>
                </a:lnTo>
                <a:lnTo>
                  <a:pt x="0" y="1210"/>
                </a:lnTo>
                <a:lnTo>
                  <a:pt x="0" y="1201"/>
                </a:lnTo>
                <a:lnTo>
                  <a:pt x="10" y="1201"/>
                </a:lnTo>
                <a:close/>
                <a:moveTo>
                  <a:pt x="10" y="1220"/>
                </a:moveTo>
                <a:lnTo>
                  <a:pt x="10" y="1229"/>
                </a:lnTo>
                <a:lnTo>
                  <a:pt x="0" y="1229"/>
                </a:lnTo>
                <a:lnTo>
                  <a:pt x="0" y="1220"/>
                </a:lnTo>
                <a:lnTo>
                  <a:pt x="10" y="1220"/>
                </a:lnTo>
                <a:close/>
                <a:moveTo>
                  <a:pt x="10" y="1241"/>
                </a:moveTo>
                <a:lnTo>
                  <a:pt x="10" y="1250"/>
                </a:lnTo>
                <a:lnTo>
                  <a:pt x="0" y="1250"/>
                </a:lnTo>
                <a:lnTo>
                  <a:pt x="0" y="1241"/>
                </a:lnTo>
                <a:lnTo>
                  <a:pt x="10" y="1241"/>
                </a:lnTo>
                <a:close/>
                <a:moveTo>
                  <a:pt x="10" y="1260"/>
                </a:moveTo>
                <a:lnTo>
                  <a:pt x="10" y="1269"/>
                </a:lnTo>
                <a:lnTo>
                  <a:pt x="0" y="1269"/>
                </a:lnTo>
                <a:lnTo>
                  <a:pt x="0" y="1260"/>
                </a:lnTo>
                <a:lnTo>
                  <a:pt x="10" y="1260"/>
                </a:lnTo>
                <a:close/>
                <a:moveTo>
                  <a:pt x="10" y="1281"/>
                </a:moveTo>
                <a:lnTo>
                  <a:pt x="10" y="1290"/>
                </a:lnTo>
                <a:lnTo>
                  <a:pt x="0" y="1290"/>
                </a:lnTo>
                <a:lnTo>
                  <a:pt x="0" y="1281"/>
                </a:lnTo>
                <a:lnTo>
                  <a:pt x="10" y="1281"/>
                </a:lnTo>
                <a:close/>
                <a:moveTo>
                  <a:pt x="10" y="1300"/>
                </a:moveTo>
                <a:lnTo>
                  <a:pt x="10" y="1309"/>
                </a:lnTo>
                <a:lnTo>
                  <a:pt x="0" y="1309"/>
                </a:lnTo>
                <a:lnTo>
                  <a:pt x="0" y="1300"/>
                </a:lnTo>
                <a:lnTo>
                  <a:pt x="10" y="1300"/>
                </a:lnTo>
                <a:close/>
                <a:moveTo>
                  <a:pt x="10" y="1321"/>
                </a:moveTo>
                <a:lnTo>
                  <a:pt x="10" y="1330"/>
                </a:lnTo>
                <a:lnTo>
                  <a:pt x="0" y="1330"/>
                </a:lnTo>
                <a:lnTo>
                  <a:pt x="0" y="1321"/>
                </a:lnTo>
                <a:lnTo>
                  <a:pt x="10" y="1321"/>
                </a:lnTo>
                <a:close/>
                <a:moveTo>
                  <a:pt x="10" y="1340"/>
                </a:moveTo>
                <a:lnTo>
                  <a:pt x="10" y="1349"/>
                </a:lnTo>
                <a:lnTo>
                  <a:pt x="0" y="1349"/>
                </a:lnTo>
                <a:lnTo>
                  <a:pt x="0" y="1340"/>
                </a:lnTo>
                <a:lnTo>
                  <a:pt x="10" y="1340"/>
                </a:lnTo>
                <a:close/>
                <a:moveTo>
                  <a:pt x="10" y="1361"/>
                </a:moveTo>
                <a:lnTo>
                  <a:pt x="10" y="1370"/>
                </a:lnTo>
                <a:lnTo>
                  <a:pt x="0" y="1370"/>
                </a:lnTo>
                <a:lnTo>
                  <a:pt x="0" y="1361"/>
                </a:lnTo>
                <a:lnTo>
                  <a:pt x="10" y="1361"/>
                </a:lnTo>
                <a:close/>
                <a:moveTo>
                  <a:pt x="10" y="1380"/>
                </a:moveTo>
                <a:lnTo>
                  <a:pt x="10" y="1389"/>
                </a:lnTo>
                <a:lnTo>
                  <a:pt x="0" y="1389"/>
                </a:lnTo>
                <a:lnTo>
                  <a:pt x="0" y="1380"/>
                </a:lnTo>
                <a:lnTo>
                  <a:pt x="10" y="1380"/>
                </a:lnTo>
                <a:close/>
                <a:moveTo>
                  <a:pt x="10" y="1401"/>
                </a:moveTo>
                <a:lnTo>
                  <a:pt x="10" y="1410"/>
                </a:lnTo>
                <a:lnTo>
                  <a:pt x="0" y="1410"/>
                </a:lnTo>
                <a:lnTo>
                  <a:pt x="0" y="1401"/>
                </a:lnTo>
                <a:lnTo>
                  <a:pt x="10" y="1401"/>
                </a:lnTo>
                <a:close/>
                <a:moveTo>
                  <a:pt x="10" y="1420"/>
                </a:moveTo>
                <a:lnTo>
                  <a:pt x="10" y="1429"/>
                </a:lnTo>
                <a:lnTo>
                  <a:pt x="0" y="1429"/>
                </a:lnTo>
                <a:lnTo>
                  <a:pt x="0" y="1420"/>
                </a:lnTo>
                <a:lnTo>
                  <a:pt x="10" y="1420"/>
                </a:lnTo>
                <a:close/>
                <a:moveTo>
                  <a:pt x="10" y="1441"/>
                </a:moveTo>
                <a:lnTo>
                  <a:pt x="10" y="1450"/>
                </a:lnTo>
                <a:lnTo>
                  <a:pt x="0" y="1450"/>
                </a:lnTo>
                <a:lnTo>
                  <a:pt x="0" y="1441"/>
                </a:lnTo>
                <a:lnTo>
                  <a:pt x="10" y="1441"/>
                </a:lnTo>
                <a:close/>
                <a:moveTo>
                  <a:pt x="10" y="1460"/>
                </a:moveTo>
                <a:lnTo>
                  <a:pt x="10" y="1470"/>
                </a:lnTo>
                <a:lnTo>
                  <a:pt x="0" y="1470"/>
                </a:lnTo>
                <a:lnTo>
                  <a:pt x="0" y="1460"/>
                </a:lnTo>
                <a:lnTo>
                  <a:pt x="10" y="1460"/>
                </a:lnTo>
                <a:close/>
                <a:moveTo>
                  <a:pt x="10" y="1481"/>
                </a:moveTo>
                <a:lnTo>
                  <a:pt x="10" y="1490"/>
                </a:lnTo>
                <a:lnTo>
                  <a:pt x="0" y="1490"/>
                </a:lnTo>
                <a:lnTo>
                  <a:pt x="0" y="1481"/>
                </a:lnTo>
                <a:lnTo>
                  <a:pt x="10" y="1481"/>
                </a:lnTo>
                <a:close/>
                <a:moveTo>
                  <a:pt x="10" y="1500"/>
                </a:moveTo>
                <a:lnTo>
                  <a:pt x="10" y="1510"/>
                </a:lnTo>
                <a:lnTo>
                  <a:pt x="0" y="1510"/>
                </a:lnTo>
                <a:lnTo>
                  <a:pt x="0" y="1500"/>
                </a:lnTo>
                <a:lnTo>
                  <a:pt x="10" y="1500"/>
                </a:lnTo>
                <a:close/>
                <a:moveTo>
                  <a:pt x="10" y="1521"/>
                </a:moveTo>
                <a:lnTo>
                  <a:pt x="10" y="1530"/>
                </a:lnTo>
                <a:lnTo>
                  <a:pt x="0" y="1530"/>
                </a:lnTo>
                <a:lnTo>
                  <a:pt x="0" y="1521"/>
                </a:lnTo>
                <a:lnTo>
                  <a:pt x="10" y="1521"/>
                </a:lnTo>
                <a:close/>
                <a:moveTo>
                  <a:pt x="10" y="1540"/>
                </a:moveTo>
                <a:lnTo>
                  <a:pt x="10" y="1550"/>
                </a:lnTo>
                <a:lnTo>
                  <a:pt x="0" y="1550"/>
                </a:lnTo>
                <a:lnTo>
                  <a:pt x="0" y="1540"/>
                </a:lnTo>
                <a:lnTo>
                  <a:pt x="10" y="1540"/>
                </a:lnTo>
                <a:close/>
                <a:moveTo>
                  <a:pt x="10" y="1561"/>
                </a:moveTo>
                <a:lnTo>
                  <a:pt x="10" y="1570"/>
                </a:lnTo>
                <a:lnTo>
                  <a:pt x="0" y="1570"/>
                </a:lnTo>
                <a:lnTo>
                  <a:pt x="0" y="1561"/>
                </a:lnTo>
                <a:lnTo>
                  <a:pt x="10" y="1561"/>
                </a:lnTo>
                <a:close/>
                <a:moveTo>
                  <a:pt x="10" y="1580"/>
                </a:moveTo>
                <a:lnTo>
                  <a:pt x="10" y="1590"/>
                </a:lnTo>
                <a:lnTo>
                  <a:pt x="0" y="1590"/>
                </a:lnTo>
                <a:lnTo>
                  <a:pt x="0" y="1580"/>
                </a:lnTo>
                <a:lnTo>
                  <a:pt x="10" y="1580"/>
                </a:lnTo>
                <a:close/>
                <a:moveTo>
                  <a:pt x="10" y="1601"/>
                </a:moveTo>
                <a:lnTo>
                  <a:pt x="10" y="1610"/>
                </a:lnTo>
                <a:lnTo>
                  <a:pt x="0" y="1610"/>
                </a:lnTo>
                <a:lnTo>
                  <a:pt x="0" y="1601"/>
                </a:lnTo>
                <a:lnTo>
                  <a:pt x="10" y="1601"/>
                </a:lnTo>
                <a:close/>
                <a:moveTo>
                  <a:pt x="10" y="1620"/>
                </a:moveTo>
                <a:lnTo>
                  <a:pt x="10" y="1630"/>
                </a:lnTo>
                <a:lnTo>
                  <a:pt x="0" y="1630"/>
                </a:lnTo>
                <a:lnTo>
                  <a:pt x="0" y="1620"/>
                </a:lnTo>
                <a:lnTo>
                  <a:pt x="10" y="1620"/>
                </a:lnTo>
                <a:close/>
                <a:moveTo>
                  <a:pt x="10" y="1641"/>
                </a:moveTo>
                <a:lnTo>
                  <a:pt x="10" y="1650"/>
                </a:lnTo>
                <a:lnTo>
                  <a:pt x="0" y="1650"/>
                </a:lnTo>
                <a:lnTo>
                  <a:pt x="0" y="1641"/>
                </a:lnTo>
                <a:lnTo>
                  <a:pt x="10" y="1641"/>
                </a:lnTo>
                <a:close/>
                <a:moveTo>
                  <a:pt x="10" y="1660"/>
                </a:moveTo>
                <a:lnTo>
                  <a:pt x="10" y="1670"/>
                </a:lnTo>
                <a:lnTo>
                  <a:pt x="0" y="1670"/>
                </a:lnTo>
                <a:lnTo>
                  <a:pt x="0" y="1660"/>
                </a:lnTo>
                <a:lnTo>
                  <a:pt x="10" y="1660"/>
                </a:lnTo>
                <a:close/>
                <a:moveTo>
                  <a:pt x="10" y="1681"/>
                </a:moveTo>
                <a:lnTo>
                  <a:pt x="10" y="1690"/>
                </a:lnTo>
                <a:lnTo>
                  <a:pt x="0" y="1690"/>
                </a:lnTo>
                <a:lnTo>
                  <a:pt x="0" y="1681"/>
                </a:lnTo>
                <a:lnTo>
                  <a:pt x="10" y="1681"/>
                </a:lnTo>
                <a:close/>
                <a:moveTo>
                  <a:pt x="10" y="1700"/>
                </a:moveTo>
                <a:lnTo>
                  <a:pt x="10" y="1710"/>
                </a:lnTo>
                <a:lnTo>
                  <a:pt x="0" y="1710"/>
                </a:lnTo>
                <a:lnTo>
                  <a:pt x="0" y="1700"/>
                </a:lnTo>
                <a:lnTo>
                  <a:pt x="10" y="1700"/>
                </a:lnTo>
                <a:close/>
                <a:moveTo>
                  <a:pt x="10" y="1721"/>
                </a:moveTo>
                <a:lnTo>
                  <a:pt x="10" y="1730"/>
                </a:lnTo>
                <a:lnTo>
                  <a:pt x="0" y="1730"/>
                </a:lnTo>
                <a:lnTo>
                  <a:pt x="0" y="1721"/>
                </a:lnTo>
                <a:lnTo>
                  <a:pt x="10" y="1721"/>
                </a:lnTo>
                <a:close/>
                <a:moveTo>
                  <a:pt x="10" y="1740"/>
                </a:moveTo>
                <a:lnTo>
                  <a:pt x="10" y="1750"/>
                </a:lnTo>
                <a:lnTo>
                  <a:pt x="0" y="1750"/>
                </a:lnTo>
                <a:lnTo>
                  <a:pt x="0" y="1740"/>
                </a:lnTo>
                <a:lnTo>
                  <a:pt x="10" y="1740"/>
                </a:lnTo>
                <a:close/>
                <a:moveTo>
                  <a:pt x="10" y="1761"/>
                </a:moveTo>
                <a:lnTo>
                  <a:pt x="10" y="1770"/>
                </a:lnTo>
                <a:lnTo>
                  <a:pt x="0" y="1770"/>
                </a:lnTo>
                <a:lnTo>
                  <a:pt x="0" y="1761"/>
                </a:lnTo>
                <a:lnTo>
                  <a:pt x="10" y="1761"/>
                </a:lnTo>
                <a:close/>
                <a:moveTo>
                  <a:pt x="10" y="1780"/>
                </a:moveTo>
                <a:lnTo>
                  <a:pt x="10" y="1790"/>
                </a:lnTo>
                <a:lnTo>
                  <a:pt x="0" y="1790"/>
                </a:lnTo>
                <a:lnTo>
                  <a:pt x="0" y="1780"/>
                </a:lnTo>
                <a:lnTo>
                  <a:pt x="10" y="1780"/>
                </a:lnTo>
                <a:close/>
                <a:moveTo>
                  <a:pt x="10" y="1801"/>
                </a:moveTo>
                <a:lnTo>
                  <a:pt x="10" y="1810"/>
                </a:lnTo>
                <a:lnTo>
                  <a:pt x="0" y="1810"/>
                </a:lnTo>
                <a:lnTo>
                  <a:pt x="0" y="1801"/>
                </a:lnTo>
                <a:lnTo>
                  <a:pt x="10" y="1801"/>
                </a:lnTo>
                <a:close/>
                <a:moveTo>
                  <a:pt x="10" y="1820"/>
                </a:moveTo>
                <a:lnTo>
                  <a:pt x="10" y="1830"/>
                </a:lnTo>
                <a:lnTo>
                  <a:pt x="0" y="1830"/>
                </a:lnTo>
                <a:lnTo>
                  <a:pt x="0" y="1820"/>
                </a:lnTo>
                <a:lnTo>
                  <a:pt x="10" y="1820"/>
                </a:lnTo>
                <a:close/>
                <a:moveTo>
                  <a:pt x="10" y="1841"/>
                </a:moveTo>
                <a:lnTo>
                  <a:pt x="10" y="1850"/>
                </a:lnTo>
                <a:lnTo>
                  <a:pt x="0" y="1850"/>
                </a:lnTo>
                <a:lnTo>
                  <a:pt x="0" y="1841"/>
                </a:lnTo>
                <a:lnTo>
                  <a:pt x="10" y="1841"/>
                </a:lnTo>
                <a:close/>
                <a:moveTo>
                  <a:pt x="10" y="1860"/>
                </a:moveTo>
                <a:lnTo>
                  <a:pt x="10" y="1870"/>
                </a:lnTo>
                <a:lnTo>
                  <a:pt x="0" y="1870"/>
                </a:lnTo>
                <a:lnTo>
                  <a:pt x="0" y="1860"/>
                </a:lnTo>
                <a:lnTo>
                  <a:pt x="10" y="1860"/>
                </a:lnTo>
                <a:close/>
                <a:moveTo>
                  <a:pt x="10" y="1881"/>
                </a:moveTo>
                <a:lnTo>
                  <a:pt x="10" y="1891"/>
                </a:lnTo>
                <a:lnTo>
                  <a:pt x="0" y="1891"/>
                </a:lnTo>
                <a:lnTo>
                  <a:pt x="0" y="1881"/>
                </a:lnTo>
                <a:lnTo>
                  <a:pt x="10" y="1881"/>
                </a:lnTo>
                <a:close/>
                <a:moveTo>
                  <a:pt x="10" y="1900"/>
                </a:moveTo>
                <a:lnTo>
                  <a:pt x="10" y="1910"/>
                </a:lnTo>
                <a:lnTo>
                  <a:pt x="0" y="1910"/>
                </a:lnTo>
                <a:lnTo>
                  <a:pt x="0" y="1900"/>
                </a:lnTo>
                <a:lnTo>
                  <a:pt x="10" y="1900"/>
                </a:lnTo>
                <a:close/>
                <a:moveTo>
                  <a:pt x="10" y="1921"/>
                </a:moveTo>
                <a:lnTo>
                  <a:pt x="10" y="1931"/>
                </a:lnTo>
                <a:lnTo>
                  <a:pt x="0" y="1931"/>
                </a:lnTo>
                <a:lnTo>
                  <a:pt x="0" y="1921"/>
                </a:lnTo>
                <a:lnTo>
                  <a:pt x="10" y="1921"/>
                </a:lnTo>
                <a:close/>
                <a:moveTo>
                  <a:pt x="10" y="1940"/>
                </a:moveTo>
                <a:lnTo>
                  <a:pt x="10" y="1950"/>
                </a:lnTo>
                <a:lnTo>
                  <a:pt x="0" y="1950"/>
                </a:lnTo>
                <a:lnTo>
                  <a:pt x="0" y="1940"/>
                </a:lnTo>
                <a:lnTo>
                  <a:pt x="10" y="1940"/>
                </a:lnTo>
                <a:close/>
                <a:moveTo>
                  <a:pt x="10" y="1961"/>
                </a:moveTo>
                <a:lnTo>
                  <a:pt x="10" y="1971"/>
                </a:lnTo>
                <a:lnTo>
                  <a:pt x="0" y="1971"/>
                </a:lnTo>
                <a:lnTo>
                  <a:pt x="0" y="1961"/>
                </a:lnTo>
                <a:lnTo>
                  <a:pt x="10" y="1961"/>
                </a:lnTo>
                <a:close/>
                <a:moveTo>
                  <a:pt x="10" y="1980"/>
                </a:moveTo>
                <a:lnTo>
                  <a:pt x="10" y="1990"/>
                </a:lnTo>
                <a:lnTo>
                  <a:pt x="0" y="1990"/>
                </a:lnTo>
                <a:lnTo>
                  <a:pt x="0" y="1980"/>
                </a:lnTo>
                <a:lnTo>
                  <a:pt x="10" y="1980"/>
                </a:lnTo>
                <a:close/>
                <a:moveTo>
                  <a:pt x="10" y="2001"/>
                </a:moveTo>
                <a:lnTo>
                  <a:pt x="10" y="2011"/>
                </a:lnTo>
                <a:lnTo>
                  <a:pt x="0" y="2011"/>
                </a:lnTo>
                <a:lnTo>
                  <a:pt x="0" y="2001"/>
                </a:lnTo>
                <a:lnTo>
                  <a:pt x="10" y="2001"/>
                </a:lnTo>
                <a:close/>
                <a:moveTo>
                  <a:pt x="10" y="2020"/>
                </a:moveTo>
                <a:lnTo>
                  <a:pt x="10" y="2030"/>
                </a:lnTo>
                <a:lnTo>
                  <a:pt x="0" y="2030"/>
                </a:lnTo>
                <a:lnTo>
                  <a:pt x="0" y="2020"/>
                </a:lnTo>
                <a:lnTo>
                  <a:pt x="10" y="2020"/>
                </a:lnTo>
                <a:close/>
              </a:path>
            </a:pathLst>
          </a:custGeom>
          <a:solidFill>
            <a:srgbClr val="00498B"/>
          </a:solidFill>
          <a:ln w="3175">
            <a:solidFill>
              <a:srgbClr val="00498B"/>
            </a:solidFill>
            <a:prstDash val="solid"/>
            <a:round/>
            <a:headEnd/>
            <a:tailEnd/>
          </a:ln>
        </p:spPr>
        <p:txBody>
          <a:bodyPr/>
          <a:lstStyle/>
          <a:p>
            <a:endParaRPr lang="en-GB"/>
          </a:p>
        </p:txBody>
      </p:sp>
      <p:sp>
        <p:nvSpPr>
          <p:cNvPr id="111629" name="Freeform 13"/>
          <p:cNvSpPr>
            <a:spLocks noEditPoints="1"/>
          </p:cNvSpPr>
          <p:nvPr/>
        </p:nvSpPr>
        <p:spPr bwMode="auto">
          <a:xfrm>
            <a:off x="3033713" y="2135188"/>
            <a:ext cx="14287" cy="3222625"/>
          </a:xfrm>
          <a:custGeom>
            <a:avLst/>
            <a:gdLst/>
            <a:ahLst/>
            <a:cxnLst>
              <a:cxn ang="0">
                <a:pos x="0" y="29"/>
              </a:cxn>
              <a:cxn ang="0">
                <a:pos x="9" y="59"/>
              </a:cxn>
              <a:cxn ang="0">
                <a:pos x="0" y="80"/>
              </a:cxn>
              <a:cxn ang="0">
                <a:pos x="9" y="130"/>
              </a:cxn>
              <a:cxn ang="0">
                <a:pos x="9" y="139"/>
              </a:cxn>
              <a:cxn ang="0">
                <a:pos x="0" y="189"/>
              </a:cxn>
              <a:cxn ang="0">
                <a:pos x="9" y="219"/>
              </a:cxn>
              <a:cxn ang="0">
                <a:pos x="0" y="240"/>
              </a:cxn>
              <a:cxn ang="0">
                <a:pos x="9" y="290"/>
              </a:cxn>
              <a:cxn ang="0">
                <a:pos x="9" y="299"/>
              </a:cxn>
              <a:cxn ang="0">
                <a:pos x="0" y="349"/>
              </a:cxn>
              <a:cxn ang="0">
                <a:pos x="9" y="379"/>
              </a:cxn>
              <a:cxn ang="0">
                <a:pos x="0" y="400"/>
              </a:cxn>
              <a:cxn ang="0">
                <a:pos x="9" y="450"/>
              </a:cxn>
              <a:cxn ang="0">
                <a:pos x="9" y="459"/>
              </a:cxn>
              <a:cxn ang="0">
                <a:pos x="0" y="509"/>
              </a:cxn>
              <a:cxn ang="0">
                <a:pos x="9" y="539"/>
              </a:cxn>
              <a:cxn ang="0">
                <a:pos x="0" y="560"/>
              </a:cxn>
              <a:cxn ang="0">
                <a:pos x="9" y="610"/>
              </a:cxn>
              <a:cxn ang="0">
                <a:pos x="9" y="619"/>
              </a:cxn>
              <a:cxn ang="0">
                <a:pos x="0" y="669"/>
              </a:cxn>
              <a:cxn ang="0">
                <a:pos x="9" y="700"/>
              </a:cxn>
              <a:cxn ang="0">
                <a:pos x="0" y="720"/>
              </a:cxn>
              <a:cxn ang="0">
                <a:pos x="9" y="770"/>
              </a:cxn>
              <a:cxn ang="0">
                <a:pos x="9" y="780"/>
              </a:cxn>
              <a:cxn ang="0">
                <a:pos x="0" y="829"/>
              </a:cxn>
              <a:cxn ang="0">
                <a:pos x="9" y="860"/>
              </a:cxn>
              <a:cxn ang="0">
                <a:pos x="0" y="880"/>
              </a:cxn>
              <a:cxn ang="0">
                <a:pos x="9" y="930"/>
              </a:cxn>
              <a:cxn ang="0">
                <a:pos x="9" y="940"/>
              </a:cxn>
              <a:cxn ang="0">
                <a:pos x="0" y="989"/>
              </a:cxn>
              <a:cxn ang="0">
                <a:pos x="9" y="1020"/>
              </a:cxn>
              <a:cxn ang="0">
                <a:pos x="0" y="1041"/>
              </a:cxn>
              <a:cxn ang="0">
                <a:pos x="9" y="1090"/>
              </a:cxn>
              <a:cxn ang="0">
                <a:pos x="9" y="1100"/>
              </a:cxn>
              <a:cxn ang="0">
                <a:pos x="0" y="1149"/>
              </a:cxn>
              <a:cxn ang="0">
                <a:pos x="9" y="1180"/>
              </a:cxn>
              <a:cxn ang="0">
                <a:pos x="0" y="1201"/>
              </a:cxn>
              <a:cxn ang="0">
                <a:pos x="9" y="1250"/>
              </a:cxn>
              <a:cxn ang="0">
                <a:pos x="9" y="1260"/>
              </a:cxn>
              <a:cxn ang="0">
                <a:pos x="0" y="1309"/>
              </a:cxn>
              <a:cxn ang="0">
                <a:pos x="9" y="1340"/>
              </a:cxn>
              <a:cxn ang="0">
                <a:pos x="0" y="1361"/>
              </a:cxn>
              <a:cxn ang="0">
                <a:pos x="9" y="1410"/>
              </a:cxn>
              <a:cxn ang="0">
                <a:pos x="9" y="1420"/>
              </a:cxn>
              <a:cxn ang="0">
                <a:pos x="0" y="1470"/>
              </a:cxn>
              <a:cxn ang="0">
                <a:pos x="9" y="1500"/>
              </a:cxn>
              <a:cxn ang="0">
                <a:pos x="0" y="1521"/>
              </a:cxn>
              <a:cxn ang="0">
                <a:pos x="9" y="1570"/>
              </a:cxn>
              <a:cxn ang="0">
                <a:pos x="9" y="1580"/>
              </a:cxn>
              <a:cxn ang="0">
                <a:pos x="0" y="1630"/>
              </a:cxn>
              <a:cxn ang="0">
                <a:pos x="9" y="1660"/>
              </a:cxn>
              <a:cxn ang="0">
                <a:pos x="0" y="1681"/>
              </a:cxn>
              <a:cxn ang="0">
                <a:pos x="9" y="1730"/>
              </a:cxn>
              <a:cxn ang="0">
                <a:pos x="9" y="1740"/>
              </a:cxn>
              <a:cxn ang="0">
                <a:pos x="0" y="1790"/>
              </a:cxn>
              <a:cxn ang="0">
                <a:pos x="9" y="1820"/>
              </a:cxn>
              <a:cxn ang="0">
                <a:pos x="0" y="1841"/>
              </a:cxn>
              <a:cxn ang="0">
                <a:pos x="9" y="1891"/>
              </a:cxn>
              <a:cxn ang="0">
                <a:pos x="9" y="1900"/>
              </a:cxn>
              <a:cxn ang="0">
                <a:pos x="0" y="1950"/>
              </a:cxn>
              <a:cxn ang="0">
                <a:pos x="9" y="1980"/>
              </a:cxn>
              <a:cxn ang="0">
                <a:pos x="0" y="2001"/>
              </a:cxn>
            </a:cxnLst>
            <a:rect l="0" t="0" r="r" b="b"/>
            <a:pathLst>
              <a:path w="9" h="2030">
                <a:moveTo>
                  <a:pt x="9" y="0"/>
                </a:moveTo>
                <a:lnTo>
                  <a:pt x="9" y="10"/>
                </a:lnTo>
                <a:lnTo>
                  <a:pt x="0" y="10"/>
                </a:lnTo>
                <a:lnTo>
                  <a:pt x="0" y="0"/>
                </a:lnTo>
                <a:lnTo>
                  <a:pt x="9" y="0"/>
                </a:lnTo>
                <a:close/>
                <a:moveTo>
                  <a:pt x="9" y="19"/>
                </a:moveTo>
                <a:lnTo>
                  <a:pt x="9" y="29"/>
                </a:lnTo>
                <a:lnTo>
                  <a:pt x="0" y="29"/>
                </a:lnTo>
                <a:lnTo>
                  <a:pt x="0" y="19"/>
                </a:lnTo>
                <a:lnTo>
                  <a:pt x="9" y="19"/>
                </a:lnTo>
                <a:close/>
                <a:moveTo>
                  <a:pt x="9" y="40"/>
                </a:moveTo>
                <a:lnTo>
                  <a:pt x="9" y="50"/>
                </a:lnTo>
                <a:lnTo>
                  <a:pt x="0" y="50"/>
                </a:lnTo>
                <a:lnTo>
                  <a:pt x="0" y="40"/>
                </a:lnTo>
                <a:lnTo>
                  <a:pt x="9" y="40"/>
                </a:lnTo>
                <a:close/>
                <a:moveTo>
                  <a:pt x="9" y="59"/>
                </a:moveTo>
                <a:lnTo>
                  <a:pt x="9" y="69"/>
                </a:lnTo>
                <a:lnTo>
                  <a:pt x="0" y="69"/>
                </a:lnTo>
                <a:lnTo>
                  <a:pt x="0" y="59"/>
                </a:lnTo>
                <a:lnTo>
                  <a:pt x="9" y="59"/>
                </a:lnTo>
                <a:close/>
                <a:moveTo>
                  <a:pt x="9" y="80"/>
                </a:moveTo>
                <a:lnTo>
                  <a:pt x="9" y="90"/>
                </a:lnTo>
                <a:lnTo>
                  <a:pt x="0" y="90"/>
                </a:lnTo>
                <a:lnTo>
                  <a:pt x="0" y="80"/>
                </a:lnTo>
                <a:lnTo>
                  <a:pt x="9" y="80"/>
                </a:lnTo>
                <a:close/>
                <a:moveTo>
                  <a:pt x="9" y="99"/>
                </a:moveTo>
                <a:lnTo>
                  <a:pt x="9" y="109"/>
                </a:lnTo>
                <a:lnTo>
                  <a:pt x="0" y="109"/>
                </a:lnTo>
                <a:lnTo>
                  <a:pt x="0" y="99"/>
                </a:lnTo>
                <a:lnTo>
                  <a:pt x="9" y="99"/>
                </a:lnTo>
                <a:close/>
                <a:moveTo>
                  <a:pt x="9" y="120"/>
                </a:moveTo>
                <a:lnTo>
                  <a:pt x="9" y="130"/>
                </a:lnTo>
                <a:lnTo>
                  <a:pt x="0" y="130"/>
                </a:lnTo>
                <a:lnTo>
                  <a:pt x="0" y="120"/>
                </a:lnTo>
                <a:lnTo>
                  <a:pt x="9" y="120"/>
                </a:lnTo>
                <a:close/>
                <a:moveTo>
                  <a:pt x="9" y="139"/>
                </a:moveTo>
                <a:lnTo>
                  <a:pt x="9" y="149"/>
                </a:lnTo>
                <a:lnTo>
                  <a:pt x="0" y="149"/>
                </a:lnTo>
                <a:lnTo>
                  <a:pt x="0" y="139"/>
                </a:lnTo>
                <a:lnTo>
                  <a:pt x="9" y="139"/>
                </a:lnTo>
                <a:close/>
                <a:moveTo>
                  <a:pt x="9" y="160"/>
                </a:moveTo>
                <a:lnTo>
                  <a:pt x="9" y="170"/>
                </a:lnTo>
                <a:lnTo>
                  <a:pt x="0" y="170"/>
                </a:lnTo>
                <a:lnTo>
                  <a:pt x="0" y="160"/>
                </a:lnTo>
                <a:lnTo>
                  <a:pt x="9" y="160"/>
                </a:lnTo>
                <a:close/>
                <a:moveTo>
                  <a:pt x="9" y="179"/>
                </a:moveTo>
                <a:lnTo>
                  <a:pt x="9" y="189"/>
                </a:lnTo>
                <a:lnTo>
                  <a:pt x="0" y="189"/>
                </a:lnTo>
                <a:lnTo>
                  <a:pt x="0" y="179"/>
                </a:lnTo>
                <a:lnTo>
                  <a:pt x="9" y="179"/>
                </a:lnTo>
                <a:close/>
                <a:moveTo>
                  <a:pt x="9" y="200"/>
                </a:moveTo>
                <a:lnTo>
                  <a:pt x="9" y="210"/>
                </a:lnTo>
                <a:lnTo>
                  <a:pt x="0" y="210"/>
                </a:lnTo>
                <a:lnTo>
                  <a:pt x="0" y="200"/>
                </a:lnTo>
                <a:lnTo>
                  <a:pt x="9" y="200"/>
                </a:lnTo>
                <a:close/>
                <a:moveTo>
                  <a:pt x="9" y="219"/>
                </a:moveTo>
                <a:lnTo>
                  <a:pt x="9" y="229"/>
                </a:lnTo>
                <a:lnTo>
                  <a:pt x="0" y="229"/>
                </a:lnTo>
                <a:lnTo>
                  <a:pt x="0" y="219"/>
                </a:lnTo>
                <a:lnTo>
                  <a:pt x="9" y="219"/>
                </a:lnTo>
                <a:close/>
                <a:moveTo>
                  <a:pt x="9" y="240"/>
                </a:moveTo>
                <a:lnTo>
                  <a:pt x="9" y="250"/>
                </a:lnTo>
                <a:lnTo>
                  <a:pt x="0" y="250"/>
                </a:lnTo>
                <a:lnTo>
                  <a:pt x="0" y="240"/>
                </a:lnTo>
                <a:lnTo>
                  <a:pt x="9" y="240"/>
                </a:lnTo>
                <a:close/>
                <a:moveTo>
                  <a:pt x="9" y="259"/>
                </a:moveTo>
                <a:lnTo>
                  <a:pt x="9" y="269"/>
                </a:lnTo>
                <a:lnTo>
                  <a:pt x="0" y="269"/>
                </a:lnTo>
                <a:lnTo>
                  <a:pt x="0" y="259"/>
                </a:lnTo>
                <a:lnTo>
                  <a:pt x="9" y="259"/>
                </a:lnTo>
                <a:close/>
                <a:moveTo>
                  <a:pt x="9" y="280"/>
                </a:moveTo>
                <a:lnTo>
                  <a:pt x="9" y="290"/>
                </a:lnTo>
                <a:lnTo>
                  <a:pt x="0" y="290"/>
                </a:lnTo>
                <a:lnTo>
                  <a:pt x="0" y="280"/>
                </a:lnTo>
                <a:lnTo>
                  <a:pt x="9" y="280"/>
                </a:lnTo>
                <a:close/>
                <a:moveTo>
                  <a:pt x="9" y="299"/>
                </a:moveTo>
                <a:lnTo>
                  <a:pt x="9" y="309"/>
                </a:lnTo>
                <a:lnTo>
                  <a:pt x="0" y="309"/>
                </a:lnTo>
                <a:lnTo>
                  <a:pt x="0" y="299"/>
                </a:lnTo>
                <a:lnTo>
                  <a:pt x="9" y="299"/>
                </a:lnTo>
                <a:close/>
                <a:moveTo>
                  <a:pt x="9" y="320"/>
                </a:moveTo>
                <a:lnTo>
                  <a:pt x="9" y="330"/>
                </a:lnTo>
                <a:lnTo>
                  <a:pt x="0" y="330"/>
                </a:lnTo>
                <a:lnTo>
                  <a:pt x="0" y="320"/>
                </a:lnTo>
                <a:lnTo>
                  <a:pt x="9" y="320"/>
                </a:lnTo>
                <a:close/>
                <a:moveTo>
                  <a:pt x="9" y="339"/>
                </a:moveTo>
                <a:lnTo>
                  <a:pt x="9" y="349"/>
                </a:lnTo>
                <a:lnTo>
                  <a:pt x="0" y="349"/>
                </a:lnTo>
                <a:lnTo>
                  <a:pt x="0" y="339"/>
                </a:lnTo>
                <a:lnTo>
                  <a:pt x="9" y="339"/>
                </a:lnTo>
                <a:close/>
                <a:moveTo>
                  <a:pt x="9" y="360"/>
                </a:moveTo>
                <a:lnTo>
                  <a:pt x="9" y="370"/>
                </a:lnTo>
                <a:lnTo>
                  <a:pt x="0" y="370"/>
                </a:lnTo>
                <a:lnTo>
                  <a:pt x="0" y="360"/>
                </a:lnTo>
                <a:lnTo>
                  <a:pt x="9" y="360"/>
                </a:lnTo>
                <a:close/>
                <a:moveTo>
                  <a:pt x="9" y="379"/>
                </a:moveTo>
                <a:lnTo>
                  <a:pt x="9" y="389"/>
                </a:lnTo>
                <a:lnTo>
                  <a:pt x="0" y="389"/>
                </a:lnTo>
                <a:lnTo>
                  <a:pt x="0" y="379"/>
                </a:lnTo>
                <a:lnTo>
                  <a:pt x="9" y="379"/>
                </a:lnTo>
                <a:close/>
                <a:moveTo>
                  <a:pt x="9" y="400"/>
                </a:moveTo>
                <a:lnTo>
                  <a:pt x="9" y="410"/>
                </a:lnTo>
                <a:lnTo>
                  <a:pt x="0" y="410"/>
                </a:lnTo>
                <a:lnTo>
                  <a:pt x="0" y="400"/>
                </a:lnTo>
                <a:lnTo>
                  <a:pt x="9" y="400"/>
                </a:lnTo>
                <a:close/>
                <a:moveTo>
                  <a:pt x="9" y="419"/>
                </a:moveTo>
                <a:lnTo>
                  <a:pt x="9" y="429"/>
                </a:lnTo>
                <a:lnTo>
                  <a:pt x="0" y="429"/>
                </a:lnTo>
                <a:lnTo>
                  <a:pt x="0" y="419"/>
                </a:lnTo>
                <a:lnTo>
                  <a:pt x="9" y="419"/>
                </a:lnTo>
                <a:close/>
                <a:moveTo>
                  <a:pt x="9" y="440"/>
                </a:moveTo>
                <a:lnTo>
                  <a:pt x="9" y="450"/>
                </a:lnTo>
                <a:lnTo>
                  <a:pt x="0" y="450"/>
                </a:lnTo>
                <a:lnTo>
                  <a:pt x="0" y="440"/>
                </a:lnTo>
                <a:lnTo>
                  <a:pt x="9" y="440"/>
                </a:lnTo>
                <a:close/>
                <a:moveTo>
                  <a:pt x="9" y="459"/>
                </a:moveTo>
                <a:lnTo>
                  <a:pt x="9" y="469"/>
                </a:lnTo>
                <a:lnTo>
                  <a:pt x="0" y="469"/>
                </a:lnTo>
                <a:lnTo>
                  <a:pt x="0" y="459"/>
                </a:lnTo>
                <a:lnTo>
                  <a:pt x="9" y="459"/>
                </a:lnTo>
                <a:close/>
                <a:moveTo>
                  <a:pt x="9" y="480"/>
                </a:moveTo>
                <a:lnTo>
                  <a:pt x="9" y="490"/>
                </a:lnTo>
                <a:lnTo>
                  <a:pt x="0" y="490"/>
                </a:lnTo>
                <a:lnTo>
                  <a:pt x="0" y="480"/>
                </a:lnTo>
                <a:lnTo>
                  <a:pt x="9" y="480"/>
                </a:lnTo>
                <a:close/>
                <a:moveTo>
                  <a:pt x="9" y="499"/>
                </a:moveTo>
                <a:lnTo>
                  <a:pt x="9" y="509"/>
                </a:lnTo>
                <a:lnTo>
                  <a:pt x="0" y="509"/>
                </a:lnTo>
                <a:lnTo>
                  <a:pt x="0" y="499"/>
                </a:lnTo>
                <a:lnTo>
                  <a:pt x="9" y="499"/>
                </a:lnTo>
                <a:close/>
                <a:moveTo>
                  <a:pt x="9" y="520"/>
                </a:moveTo>
                <a:lnTo>
                  <a:pt x="9" y="530"/>
                </a:lnTo>
                <a:lnTo>
                  <a:pt x="0" y="530"/>
                </a:lnTo>
                <a:lnTo>
                  <a:pt x="0" y="520"/>
                </a:lnTo>
                <a:lnTo>
                  <a:pt x="9" y="520"/>
                </a:lnTo>
                <a:close/>
                <a:moveTo>
                  <a:pt x="9" y="539"/>
                </a:moveTo>
                <a:lnTo>
                  <a:pt x="9" y="549"/>
                </a:lnTo>
                <a:lnTo>
                  <a:pt x="0" y="549"/>
                </a:lnTo>
                <a:lnTo>
                  <a:pt x="0" y="539"/>
                </a:lnTo>
                <a:lnTo>
                  <a:pt x="9" y="539"/>
                </a:lnTo>
                <a:close/>
                <a:moveTo>
                  <a:pt x="9" y="560"/>
                </a:moveTo>
                <a:lnTo>
                  <a:pt x="9" y="570"/>
                </a:lnTo>
                <a:lnTo>
                  <a:pt x="0" y="570"/>
                </a:lnTo>
                <a:lnTo>
                  <a:pt x="0" y="560"/>
                </a:lnTo>
                <a:lnTo>
                  <a:pt x="9" y="560"/>
                </a:lnTo>
                <a:close/>
                <a:moveTo>
                  <a:pt x="9" y="579"/>
                </a:moveTo>
                <a:lnTo>
                  <a:pt x="9" y="589"/>
                </a:lnTo>
                <a:lnTo>
                  <a:pt x="0" y="589"/>
                </a:lnTo>
                <a:lnTo>
                  <a:pt x="0" y="579"/>
                </a:lnTo>
                <a:lnTo>
                  <a:pt x="9" y="579"/>
                </a:lnTo>
                <a:close/>
                <a:moveTo>
                  <a:pt x="9" y="600"/>
                </a:moveTo>
                <a:lnTo>
                  <a:pt x="9" y="610"/>
                </a:lnTo>
                <a:lnTo>
                  <a:pt x="0" y="610"/>
                </a:lnTo>
                <a:lnTo>
                  <a:pt x="0" y="600"/>
                </a:lnTo>
                <a:lnTo>
                  <a:pt x="9" y="600"/>
                </a:lnTo>
                <a:close/>
                <a:moveTo>
                  <a:pt x="9" y="619"/>
                </a:moveTo>
                <a:lnTo>
                  <a:pt x="9" y="629"/>
                </a:lnTo>
                <a:lnTo>
                  <a:pt x="0" y="629"/>
                </a:lnTo>
                <a:lnTo>
                  <a:pt x="0" y="619"/>
                </a:lnTo>
                <a:lnTo>
                  <a:pt x="9" y="619"/>
                </a:lnTo>
                <a:close/>
                <a:moveTo>
                  <a:pt x="9" y="640"/>
                </a:moveTo>
                <a:lnTo>
                  <a:pt x="9" y="650"/>
                </a:lnTo>
                <a:lnTo>
                  <a:pt x="0" y="650"/>
                </a:lnTo>
                <a:lnTo>
                  <a:pt x="0" y="640"/>
                </a:lnTo>
                <a:lnTo>
                  <a:pt x="9" y="640"/>
                </a:lnTo>
                <a:close/>
                <a:moveTo>
                  <a:pt x="9" y="660"/>
                </a:moveTo>
                <a:lnTo>
                  <a:pt x="9" y="669"/>
                </a:lnTo>
                <a:lnTo>
                  <a:pt x="0" y="669"/>
                </a:lnTo>
                <a:lnTo>
                  <a:pt x="0" y="660"/>
                </a:lnTo>
                <a:lnTo>
                  <a:pt x="9" y="660"/>
                </a:lnTo>
                <a:close/>
                <a:moveTo>
                  <a:pt x="9" y="680"/>
                </a:moveTo>
                <a:lnTo>
                  <a:pt x="9" y="690"/>
                </a:lnTo>
                <a:lnTo>
                  <a:pt x="0" y="690"/>
                </a:lnTo>
                <a:lnTo>
                  <a:pt x="0" y="680"/>
                </a:lnTo>
                <a:lnTo>
                  <a:pt x="9" y="680"/>
                </a:lnTo>
                <a:close/>
                <a:moveTo>
                  <a:pt x="9" y="700"/>
                </a:moveTo>
                <a:lnTo>
                  <a:pt x="9" y="709"/>
                </a:lnTo>
                <a:lnTo>
                  <a:pt x="0" y="709"/>
                </a:lnTo>
                <a:lnTo>
                  <a:pt x="0" y="700"/>
                </a:lnTo>
                <a:lnTo>
                  <a:pt x="9" y="700"/>
                </a:lnTo>
                <a:close/>
                <a:moveTo>
                  <a:pt x="9" y="720"/>
                </a:moveTo>
                <a:lnTo>
                  <a:pt x="9" y="730"/>
                </a:lnTo>
                <a:lnTo>
                  <a:pt x="0" y="730"/>
                </a:lnTo>
                <a:lnTo>
                  <a:pt x="0" y="720"/>
                </a:lnTo>
                <a:lnTo>
                  <a:pt x="9" y="720"/>
                </a:lnTo>
                <a:close/>
                <a:moveTo>
                  <a:pt x="9" y="740"/>
                </a:moveTo>
                <a:lnTo>
                  <a:pt x="9" y="749"/>
                </a:lnTo>
                <a:lnTo>
                  <a:pt x="0" y="749"/>
                </a:lnTo>
                <a:lnTo>
                  <a:pt x="0" y="740"/>
                </a:lnTo>
                <a:lnTo>
                  <a:pt x="9" y="740"/>
                </a:lnTo>
                <a:close/>
                <a:moveTo>
                  <a:pt x="9" y="760"/>
                </a:moveTo>
                <a:lnTo>
                  <a:pt x="9" y="770"/>
                </a:lnTo>
                <a:lnTo>
                  <a:pt x="0" y="770"/>
                </a:lnTo>
                <a:lnTo>
                  <a:pt x="0" y="760"/>
                </a:lnTo>
                <a:lnTo>
                  <a:pt x="9" y="760"/>
                </a:lnTo>
                <a:close/>
                <a:moveTo>
                  <a:pt x="9" y="780"/>
                </a:moveTo>
                <a:lnTo>
                  <a:pt x="9" y="789"/>
                </a:lnTo>
                <a:lnTo>
                  <a:pt x="0" y="789"/>
                </a:lnTo>
                <a:lnTo>
                  <a:pt x="0" y="780"/>
                </a:lnTo>
                <a:lnTo>
                  <a:pt x="9" y="780"/>
                </a:lnTo>
                <a:close/>
                <a:moveTo>
                  <a:pt x="9" y="800"/>
                </a:moveTo>
                <a:lnTo>
                  <a:pt x="9" y="810"/>
                </a:lnTo>
                <a:lnTo>
                  <a:pt x="0" y="810"/>
                </a:lnTo>
                <a:lnTo>
                  <a:pt x="0" y="800"/>
                </a:lnTo>
                <a:lnTo>
                  <a:pt x="9" y="800"/>
                </a:lnTo>
                <a:close/>
                <a:moveTo>
                  <a:pt x="9" y="820"/>
                </a:moveTo>
                <a:lnTo>
                  <a:pt x="9" y="829"/>
                </a:lnTo>
                <a:lnTo>
                  <a:pt x="0" y="829"/>
                </a:lnTo>
                <a:lnTo>
                  <a:pt x="0" y="820"/>
                </a:lnTo>
                <a:lnTo>
                  <a:pt x="9" y="820"/>
                </a:lnTo>
                <a:close/>
                <a:moveTo>
                  <a:pt x="9" y="840"/>
                </a:moveTo>
                <a:lnTo>
                  <a:pt x="9" y="850"/>
                </a:lnTo>
                <a:lnTo>
                  <a:pt x="0" y="850"/>
                </a:lnTo>
                <a:lnTo>
                  <a:pt x="0" y="840"/>
                </a:lnTo>
                <a:lnTo>
                  <a:pt x="9" y="840"/>
                </a:lnTo>
                <a:close/>
                <a:moveTo>
                  <a:pt x="9" y="860"/>
                </a:moveTo>
                <a:lnTo>
                  <a:pt x="9" y="869"/>
                </a:lnTo>
                <a:lnTo>
                  <a:pt x="0" y="869"/>
                </a:lnTo>
                <a:lnTo>
                  <a:pt x="0" y="860"/>
                </a:lnTo>
                <a:lnTo>
                  <a:pt x="9" y="860"/>
                </a:lnTo>
                <a:close/>
                <a:moveTo>
                  <a:pt x="9" y="880"/>
                </a:moveTo>
                <a:lnTo>
                  <a:pt x="9" y="890"/>
                </a:lnTo>
                <a:lnTo>
                  <a:pt x="0" y="890"/>
                </a:lnTo>
                <a:lnTo>
                  <a:pt x="0" y="880"/>
                </a:lnTo>
                <a:lnTo>
                  <a:pt x="9" y="880"/>
                </a:lnTo>
                <a:close/>
                <a:moveTo>
                  <a:pt x="9" y="900"/>
                </a:moveTo>
                <a:lnTo>
                  <a:pt x="9" y="909"/>
                </a:lnTo>
                <a:lnTo>
                  <a:pt x="0" y="909"/>
                </a:lnTo>
                <a:lnTo>
                  <a:pt x="0" y="900"/>
                </a:lnTo>
                <a:lnTo>
                  <a:pt x="9" y="900"/>
                </a:lnTo>
                <a:close/>
                <a:moveTo>
                  <a:pt x="9" y="920"/>
                </a:moveTo>
                <a:lnTo>
                  <a:pt x="9" y="930"/>
                </a:lnTo>
                <a:lnTo>
                  <a:pt x="0" y="930"/>
                </a:lnTo>
                <a:lnTo>
                  <a:pt x="0" y="920"/>
                </a:lnTo>
                <a:lnTo>
                  <a:pt x="9" y="920"/>
                </a:lnTo>
                <a:close/>
                <a:moveTo>
                  <a:pt x="9" y="940"/>
                </a:moveTo>
                <a:lnTo>
                  <a:pt x="9" y="949"/>
                </a:lnTo>
                <a:lnTo>
                  <a:pt x="0" y="949"/>
                </a:lnTo>
                <a:lnTo>
                  <a:pt x="0" y="940"/>
                </a:lnTo>
                <a:lnTo>
                  <a:pt x="9" y="940"/>
                </a:lnTo>
                <a:close/>
                <a:moveTo>
                  <a:pt x="9" y="960"/>
                </a:moveTo>
                <a:lnTo>
                  <a:pt x="9" y="970"/>
                </a:lnTo>
                <a:lnTo>
                  <a:pt x="0" y="970"/>
                </a:lnTo>
                <a:lnTo>
                  <a:pt x="0" y="960"/>
                </a:lnTo>
                <a:lnTo>
                  <a:pt x="9" y="960"/>
                </a:lnTo>
                <a:close/>
                <a:moveTo>
                  <a:pt x="9" y="980"/>
                </a:moveTo>
                <a:lnTo>
                  <a:pt x="9" y="989"/>
                </a:lnTo>
                <a:lnTo>
                  <a:pt x="0" y="989"/>
                </a:lnTo>
                <a:lnTo>
                  <a:pt x="0" y="980"/>
                </a:lnTo>
                <a:lnTo>
                  <a:pt x="9" y="980"/>
                </a:lnTo>
                <a:close/>
                <a:moveTo>
                  <a:pt x="9" y="1000"/>
                </a:moveTo>
                <a:lnTo>
                  <a:pt x="9" y="1010"/>
                </a:lnTo>
                <a:lnTo>
                  <a:pt x="0" y="1010"/>
                </a:lnTo>
                <a:lnTo>
                  <a:pt x="0" y="1000"/>
                </a:lnTo>
                <a:lnTo>
                  <a:pt x="9" y="1000"/>
                </a:lnTo>
                <a:close/>
                <a:moveTo>
                  <a:pt x="9" y="1020"/>
                </a:moveTo>
                <a:lnTo>
                  <a:pt x="9" y="1029"/>
                </a:lnTo>
                <a:lnTo>
                  <a:pt x="0" y="1029"/>
                </a:lnTo>
                <a:lnTo>
                  <a:pt x="0" y="1020"/>
                </a:lnTo>
                <a:lnTo>
                  <a:pt x="9" y="1020"/>
                </a:lnTo>
                <a:close/>
                <a:moveTo>
                  <a:pt x="9" y="1041"/>
                </a:moveTo>
                <a:lnTo>
                  <a:pt x="9" y="1050"/>
                </a:lnTo>
                <a:lnTo>
                  <a:pt x="0" y="1050"/>
                </a:lnTo>
                <a:lnTo>
                  <a:pt x="0" y="1041"/>
                </a:lnTo>
                <a:lnTo>
                  <a:pt x="9" y="1041"/>
                </a:lnTo>
                <a:close/>
                <a:moveTo>
                  <a:pt x="9" y="1060"/>
                </a:moveTo>
                <a:lnTo>
                  <a:pt x="9" y="1069"/>
                </a:lnTo>
                <a:lnTo>
                  <a:pt x="0" y="1069"/>
                </a:lnTo>
                <a:lnTo>
                  <a:pt x="0" y="1060"/>
                </a:lnTo>
                <a:lnTo>
                  <a:pt x="9" y="1060"/>
                </a:lnTo>
                <a:close/>
                <a:moveTo>
                  <a:pt x="9" y="1081"/>
                </a:moveTo>
                <a:lnTo>
                  <a:pt x="9" y="1090"/>
                </a:lnTo>
                <a:lnTo>
                  <a:pt x="0" y="1090"/>
                </a:lnTo>
                <a:lnTo>
                  <a:pt x="0" y="1081"/>
                </a:lnTo>
                <a:lnTo>
                  <a:pt x="9" y="1081"/>
                </a:lnTo>
                <a:close/>
                <a:moveTo>
                  <a:pt x="9" y="1100"/>
                </a:moveTo>
                <a:lnTo>
                  <a:pt x="9" y="1109"/>
                </a:lnTo>
                <a:lnTo>
                  <a:pt x="0" y="1109"/>
                </a:lnTo>
                <a:lnTo>
                  <a:pt x="0" y="1100"/>
                </a:lnTo>
                <a:lnTo>
                  <a:pt x="9" y="1100"/>
                </a:lnTo>
                <a:close/>
                <a:moveTo>
                  <a:pt x="9" y="1121"/>
                </a:moveTo>
                <a:lnTo>
                  <a:pt x="9" y="1130"/>
                </a:lnTo>
                <a:lnTo>
                  <a:pt x="0" y="1130"/>
                </a:lnTo>
                <a:lnTo>
                  <a:pt x="0" y="1121"/>
                </a:lnTo>
                <a:lnTo>
                  <a:pt x="9" y="1121"/>
                </a:lnTo>
                <a:close/>
                <a:moveTo>
                  <a:pt x="9" y="1140"/>
                </a:moveTo>
                <a:lnTo>
                  <a:pt x="9" y="1149"/>
                </a:lnTo>
                <a:lnTo>
                  <a:pt x="0" y="1149"/>
                </a:lnTo>
                <a:lnTo>
                  <a:pt x="0" y="1140"/>
                </a:lnTo>
                <a:lnTo>
                  <a:pt x="9" y="1140"/>
                </a:lnTo>
                <a:close/>
                <a:moveTo>
                  <a:pt x="9" y="1161"/>
                </a:moveTo>
                <a:lnTo>
                  <a:pt x="9" y="1170"/>
                </a:lnTo>
                <a:lnTo>
                  <a:pt x="0" y="1170"/>
                </a:lnTo>
                <a:lnTo>
                  <a:pt x="0" y="1161"/>
                </a:lnTo>
                <a:lnTo>
                  <a:pt x="9" y="1161"/>
                </a:lnTo>
                <a:close/>
                <a:moveTo>
                  <a:pt x="9" y="1180"/>
                </a:moveTo>
                <a:lnTo>
                  <a:pt x="9" y="1189"/>
                </a:lnTo>
                <a:lnTo>
                  <a:pt x="0" y="1189"/>
                </a:lnTo>
                <a:lnTo>
                  <a:pt x="0" y="1180"/>
                </a:lnTo>
                <a:lnTo>
                  <a:pt x="9" y="1180"/>
                </a:lnTo>
                <a:close/>
                <a:moveTo>
                  <a:pt x="9" y="1201"/>
                </a:moveTo>
                <a:lnTo>
                  <a:pt x="9" y="1210"/>
                </a:lnTo>
                <a:lnTo>
                  <a:pt x="0" y="1210"/>
                </a:lnTo>
                <a:lnTo>
                  <a:pt x="0" y="1201"/>
                </a:lnTo>
                <a:lnTo>
                  <a:pt x="9" y="1201"/>
                </a:lnTo>
                <a:close/>
                <a:moveTo>
                  <a:pt x="9" y="1220"/>
                </a:moveTo>
                <a:lnTo>
                  <a:pt x="9" y="1229"/>
                </a:lnTo>
                <a:lnTo>
                  <a:pt x="0" y="1229"/>
                </a:lnTo>
                <a:lnTo>
                  <a:pt x="0" y="1220"/>
                </a:lnTo>
                <a:lnTo>
                  <a:pt x="9" y="1220"/>
                </a:lnTo>
                <a:close/>
                <a:moveTo>
                  <a:pt x="9" y="1241"/>
                </a:moveTo>
                <a:lnTo>
                  <a:pt x="9" y="1250"/>
                </a:lnTo>
                <a:lnTo>
                  <a:pt x="0" y="1250"/>
                </a:lnTo>
                <a:lnTo>
                  <a:pt x="0" y="1241"/>
                </a:lnTo>
                <a:lnTo>
                  <a:pt x="9" y="1241"/>
                </a:lnTo>
                <a:close/>
                <a:moveTo>
                  <a:pt x="9" y="1260"/>
                </a:moveTo>
                <a:lnTo>
                  <a:pt x="9" y="1269"/>
                </a:lnTo>
                <a:lnTo>
                  <a:pt x="0" y="1269"/>
                </a:lnTo>
                <a:lnTo>
                  <a:pt x="0" y="1260"/>
                </a:lnTo>
                <a:lnTo>
                  <a:pt x="9" y="1260"/>
                </a:lnTo>
                <a:close/>
                <a:moveTo>
                  <a:pt x="9" y="1281"/>
                </a:moveTo>
                <a:lnTo>
                  <a:pt x="9" y="1290"/>
                </a:lnTo>
                <a:lnTo>
                  <a:pt x="0" y="1290"/>
                </a:lnTo>
                <a:lnTo>
                  <a:pt x="0" y="1281"/>
                </a:lnTo>
                <a:lnTo>
                  <a:pt x="9" y="1281"/>
                </a:lnTo>
                <a:close/>
                <a:moveTo>
                  <a:pt x="9" y="1300"/>
                </a:moveTo>
                <a:lnTo>
                  <a:pt x="9" y="1309"/>
                </a:lnTo>
                <a:lnTo>
                  <a:pt x="0" y="1309"/>
                </a:lnTo>
                <a:lnTo>
                  <a:pt x="0" y="1300"/>
                </a:lnTo>
                <a:lnTo>
                  <a:pt x="9" y="1300"/>
                </a:lnTo>
                <a:close/>
                <a:moveTo>
                  <a:pt x="9" y="1321"/>
                </a:moveTo>
                <a:lnTo>
                  <a:pt x="9" y="1330"/>
                </a:lnTo>
                <a:lnTo>
                  <a:pt x="0" y="1330"/>
                </a:lnTo>
                <a:lnTo>
                  <a:pt x="0" y="1321"/>
                </a:lnTo>
                <a:lnTo>
                  <a:pt x="9" y="1321"/>
                </a:lnTo>
                <a:close/>
                <a:moveTo>
                  <a:pt x="9" y="1340"/>
                </a:moveTo>
                <a:lnTo>
                  <a:pt x="9" y="1349"/>
                </a:lnTo>
                <a:lnTo>
                  <a:pt x="0" y="1349"/>
                </a:lnTo>
                <a:lnTo>
                  <a:pt x="0" y="1340"/>
                </a:lnTo>
                <a:lnTo>
                  <a:pt x="9" y="1340"/>
                </a:lnTo>
                <a:close/>
                <a:moveTo>
                  <a:pt x="9" y="1361"/>
                </a:moveTo>
                <a:lnTo>
                  <a:pt x="9" y="1370"/>
                </a:lnTo>
                <a:lnTo>
                  <a:pt x="0" y="1370"/>
                </a:lnTo>
                <a:lnTo>
                  <a:pt x="0" y="1361"/>
                </a:lnTo>
                <a:lnTo>
                  <a:pt x="9" y="1361"/>
                </a:lnTo>
                <a:close/>
                <a:moveTo>
                  <a:pt x="9" y="1380"/>
                </a:moveTo>
                <a:lnTo>
                  <a:pt x="9" y="1389"/>
                </a:lnTo>
                <a:lnTo>
                  <a:pt x="0" y="1389"/>
                </a:lnTo>
                <a:lnTo>
                  <a:pt x="0" y="1380"/>
                </a:lnTo>
                <a:lnTo>
                  <a:pt x="9" y="1380"/>
                </a:lnTo>
                <a:close/>
                <a:moveTo>
                  <a:pt x="9" y="1401"/>
                </a:moveTo>
                <a:lnTo>
                  <a:pt x="9" y="1410"/>
                </a:lnTo>
                <a:lnTo>
                  <a:pt x="0" y="1410"/>
                </a:lnTo>
                <a:lnTo>
                  <a:pt x="0" y="1401"/>
                </a:lnTo>
                <a:lnTo>
                  <a:pt x="9" y="1401"/>
                </a:lnTo>
                <a:close/>
                <a:moveTo>
                  <a:pt x="9" y="1420"/>
                </a:moveTo>
                <a:lnTo>
                  <a:pt x="9" y="1429"/>
                </a:lnTo>
                <a:lnTo>
                  <a:pt x="0" y="1429"/>
                </a:lnTo>
                <a:lnTo>
                  <a:pt x="0" y="1420"/>
                </a:lnTo>
                <a:lnTo>
                  <a:pt x="9" y="1420"/>
                </a:lnTo>
                <a:close/>
                <a:moveTo>
                  <a:pt x="9" y="1441"/>
                </a:moveTo>
                <a:lnTo>
                  <a:pt x="9" y="1450"/>
                </a:lnTo>
                <a:lnTo>
                  <a:pt x="0" y="1450"/>
                </a:lnTo>
                <a:lnTo>
                  <a:pt x="0" y="1441"/>
                </a:lnTo>
                <a:lnTo>
                  <a:pt x="9" y="1441"/>
                </a:lnTo>
                <a:close/>
                <a:moveTo>
                  <a:pt x="9" y="1460"/>
                </a:moveTo>
                <a:lnTo>
                  <a:pt x="9" y="1470"/>
                </a:lnTo>
                <a:lnTo>
                  <a:pt x="0" y="1470"/>
                </a:lnTo>
                <a:lnTo>
                  <a:pt x="0" y="1460"/>
                </a:lnTo>
                <a:lnTo>
                  <a:pt x="9" y="1460"/>
                </a:lnTo>
                <a:close/>
                <a:moveTo>
                  <a:pt x="9" y="1481"/>
                </a:moveTo>
                <a:lnTo>
                  <a:pt x="9" y="1490"/>
                </a:lnTo>
                <a:lnTo>
                  <a:pt x="0" y="1490"/>
                </a:lnTo>
                <a:lnTo>
                  <a:pt x="0" y="1481"/>
                </a:lnTo>
                <a:lnTo>
                  <a:pt x="9" y="1481"/>
                </a:lnTo>
                <a:close/>
                <a:moveTo>
                  <a:pt x="9" y="1500"/>
                </a:moveTo>
                <a:lnTo>
                  <a:pt x="9" y="1510"/>
                </a:lnTo>
                <a:lnTo>
                  <a:pt x="0" y="1510"/>
                </a:lnTo>
                <a:lnTo>
                  <a:pt x="0" y="1500"/>
                </a:lnTo>
                <a:lnTo>
                  <a:pt x="9" y="1500"/>
                </a:lnTo>
                <a:close/>
                <a:moveTo>
                  <a:pt x="9" y="1521"/>
                </a:moveTo>
                <a:lnTo>
                  <a:pt x="9" y="1530"/>
                </a:lnTo>
                <a:lnTo>
                  <a:pt x="0" y="1530"/>
                </a:lnTo>
                <a:lnTo>
                  <a:pt x="0" y="1521"/>
                </a:lnTo>
                <a:lnTo>
                  <a:pt x="9" y="1521"/>
                </a:lnTo>
                <a:close/>
                <a:moveTo>
                  <a:pt x="9" y="1540"/>
                </a:moveTo>
                <a:lnTo>
                  <a:pt x="9" y="1550"/>
                </a:lnTo>
                <a:lnTo>
                  <a:pt x="0" y="1550"/>
                </a:lnTo>
                <a:lnTo>
                  <a:pt x="0" y="1540"/>
                </a:lnTo>
                <a:lnTo>
                  <a:pt x="9" y="1540"/>
                </a:lnTo>
                <a:close/>
                <a:moveTo>
                  <a:pt x="9" y="1561"/>
                </a:moveTo>
                <a:lnTo>
                  <a:pt x="9" y="1570"/>
                </a:lnTo>
                <a:lnTo>
                  <a:pt x="0" y="1570"/>
                </a:lnTo>
                <a:lnTo>
                  <a:pt x="0" y="1561"/>
                </a:lnTo>
                <a:lnTo>
                  <a:pt x="9" y="1561"/>
                </a:lnTo>
                <a:close/>
                <a:moveTo>
                  <a:pt x="9" y="1580"/>
                </a:moveTo>
                <a:lnTo>
                  <a:pt x="9" y="1590"/>
                </a:lnTo>
                <a:lnTo>
                  <a:pt x="0" y="1590"/>
                </a:lnTo>
                <a:lnTo>
                  <a:pt x="0" y="1580"/>
                </a:lnTo>
                <a:lnTo>
                  <a:pt x="9" y="1580"/>
                </a:lnTo>
                <a:close/>
                <a:moveTo>
                  <a:pt x="9" y="1601"/>
                </a:moveTo>
                <a:lnTo>
                  <a:pt x="9" y="1610"/>
                </a:lnTo>
                <a:lnTo>
                  <a:pt x="0" y="1610"/>
                </a:lnTo>
                <a:lnTo>
                  <a:pt x="0" y="1601"/>
                </a:lnTo>
                <a:lnTo>
                  <a:pt x="9" y="1601"/>
                </a:lnTo>
                <a:close/>
                <a:moveTo>
                  <a:pt x="9" y="1620"/>
                </a:moveTo>
                <a:lnTo>
                  <a:pt x="9" y="1630"/>
                </a:lnTo>
                <a:lnTo>
                  <a:pt x="0" y="1630"/>
                </a:lnTo>
                <a:lnTo>
                  <a:pt x="0" y="1620"/>
                </a:lnTo>
                <a:lnTo>
                  <a:pt x="9" y="1620"/>
                </a:lnTo>
                <a:close/>
                <a:moveTo>
                  <a:pt x="9" y="1641"/>
                </a:moveTo>
                <a:lnTo>
                  <a:pt x="9" y="1650"/>
                </a:lnTo>
                <a:lnTo>
                  <a:pt x="0" y="1650"/>
                </a:lnTo>
                <a:lnTo>
                  <a:pt x="0" y="1641"/>
                </a:lnTo>
                <a:lnTo>
                  <a:pt x="9" y="1641"/>
                </a:lnTo>
                <a:close/>
                <a:moveTo>
                  <a:pt x="9" y="1660"/>
                </a:moveTo>
                <a:lnTo>
                  <a:pt x="9" y="1670"/>
                </a:lnTo>
                <a:lnTo>
                  <a:pt x="0" y="1670"/>
                </a:lnTo>
                <a:lnTo>
                  <a:pt x="0" y="1660"/>
                </a:lnTo>
                <a:lnTo>
                  <a:pt x="9" y="1660"/>
                </a:lnTo>
                <a:close/>
                <a:moveTo>
                  <a:pt x="9" y="1681"/>
                </a:moveTo>
                <a:lnTo>
                  <a:pt x="9" y="1690"/>
                </a:lnTo>
                <a:lnTo>
                  <a:pt x="0" y="1690"/>
                </a:lnTo>
                <a:lnTo>
                  <a:pt x="0" y="1681"/>
                </a:lnTo>
                <a:lnTo>
                  <a:pt x="9" y="1681"/>
                </a:lnTo>
                <a:close/>
                <a:moveTo>
                  <a:pt x="9" y="1700"/>
                </a:moveTo>
                <a:lnTo>
                  <a:pt x="9" y="1710"/>
                </a:lnTo>
                <a:lnTo>
                  <a:pt x="0" y="1710"/>
                </a:lnTo>
                <a:lnTo>
                  <a:pt x="0" y="1700"/>
                </a:lnTo>
                <a:lnTo>
                  <a:pt x="9" y="1700"/>
                </a:lnTo>
                <a:close/>
                <a:moveTo>
                  <a:pt x="9" y="1721"/>
                </a:moveTo>
                <a:lnTo>
                  <a:pt x="9" y="1730"/>
                </a:lnTo>
                <a:lnTo>
                  <a:pt x="0" y="1730"/>
                </a:lnTo>
                <a:lnTo>
                  <a:pt x="0" y="1721"/>
                </a:lnTo>
                <a:lnTo>
                  <a:pt x="9" y="1721"/>
                </a:lnTo>
                <a:close/>
                <a:moveTo>
                  <a:pt x="9" y="1740"/>
                </a:moveTo>
                <a:lnTo>
                  <a:pt x="9" y="1750"/>
                </a:lnTo>
                <a:lnTo>
                  <a:pt x="0" y="1750"/>
                </a:lnTo>
                <a:lnTo>
                  <a:pt x="0" y="1740"/>
                </a:lnTo>
                <a:lnTo>
                  <a:pt x="9" y="1740"/>
                </a:lnTo>
                <a:close/>
                <a:moveTo>
                  <a:pt x="9" y="1761"/>
                </a:moveTo>
                <a:lnTo>
                  <a:pt x="9" y="1770"/>
                </a:lnTo>
                <a:lnTo>
                  <a:pt x="0" y="1770"/>
                </a:lnTo>
                <a:lnTo>
                  <a:pt x="0" y="1761"/>
                </a:lnTo>
                <a:lnTo>
                  <a:pt x="9" y="1761"/>
                </a:lnTo>
                <a:close/>
                <a:moveTo>
                  <a:pt x="9" y="1780"/>
                </a:moveTo>
                <a:lnTo>
                  <a:pt x="9" y="1790"/>
                </a:lnTo>
                <a:lnTo>
                  <a:pt x="0" y="1790"/>
                </a:lnTo>
                <a:lnTo>
                  <a:pt x="0" y="1780"/>
                </a:lnTo>
                <a:lnTo>
                  <a:pt x="9" y="1780"/>
                </a:lnTo>
                <a:close/>
                <a:moveTo>
                  <a:pt x="9" y="1801"/>
                </a:moveTo>
                <a:lnTo>
                  <a:pt x="9" y="1810"/>
                </a:lnTo>
                <a:lnTo>
                  <a:pt x="0" y="1810"/>
                </a:lnTo>
                <a:lnTo>
                  <a:pt x="0" y="1801"/>
                </a:lnTo>
                <a:lnTo>
                  <a:pt x="9" y="1801"/>
                </a:lnTo>
                <a:close/>
                <a:moveTo>
                  <a:pt x="9" y="1820"/>
                </a:moveTo>
                <a:lnTo>
                  <a:pt x="9" y="1830"/>
                </a:lnTo>
                <a:lnTo>
                  <a:pt x="0" y="1830"/>
                </a:lnTo>
                <a:lnTo>
                  <a:pt x="0" y="1820"/>
                </a:lnTo>
                <a:lnTo>
                  <a:pt x="9" y="1820"/>
                </a:lnTo>
                <a:close/>
                <a:moveTo>
                  <a:pt x="9" y="1841"/>
                </a:moveTo>
                <a:lnTo>
                  <a:pt x="9" y="1850"/>
                </a:lnTo>
                <a:lnTo>
                  <a:pt x="0" y="1850"/>
                </a:lnTo>
                <a:lnTo>
                  <a:pt x="0" y="1841"/>
                </a:lnTo>
                <a:lnTo>
                  <a:pt x="9" y="1841"/>
                </a:lnTo>
                <a:close/>
                <a:moveTo>
                  <a:pt x="9" y="1860"/>
                </a:moveTo>
                <a:lnTo>
                  <a:pt x="9" y="1870"/>
                </a:lnTo>
                <a:lnTo>
                  <a:pt x="0" y="1870"/>
                </a:lnTo>
                <a:lnTo>
                  <a:pt x="0" y="1860"/>
                </a:lnTo>
                <a:lnTo>
                  <a:pt x="9" y="1860"/>
                </a:lnTo>
                <a:close/>
                <a:moveTo>
                  <a:pt x="9" y="1881"/>
                </a:moveTo>
                <a:lnTo>
                  <a:pt x="9" y="1891"/>
                </a:lnTo>
                <a:lnTo>
                  <a:pt x="0" y="1891"/>
                </a:lnTo>
                <a:lnTo>
                  <a:pt x="0" y="1881"/>
                </a:lnTo>
                <a:lnTo>
                  <a:pt x="9" y="1881"/>
                </a:lnTo>
                <a:close/>
                <a:moveTo>
                  <a:pt x="9" y="1900"/>
                </a:moveTo>
                <a:lnTo>
                  <a:pt x="9" y="1910"/>
                </a:lnTo>
                <a:lnTo>
                  <a:pt x="0" y="1910"/>
                </a:lnTo>
                <a:lnTo>
                  <a:pt x="0" y="1900"/>
                </a:lnTo>
                <a:lnTo>
                  <a:pt x="9" y="1900"/>
                </a:lnTo>
                <a:close/>
                <a:moveTo>
                  <a:pt x="9" y="1921"/>
                </a:moveTo>
                <a:lnTo>
                  <a:pt x="9" y="1931"/>
                </a:lnTo>
                <a:lnTo>
                  <a:pt x="0" y="1931"/>
                </a:lnTo>
                <a:lnTo>
                  <a:pt x="0" y="1921"/>
                </a:lnTo>
                <a:lnTo>
                  <a:pt x="9" y="1921"/>
                </a:lnTo>
                <a:close/>
                <a:moveTo>
                  <a:pt x="9" y="1940"/>
                </a:moveTo>
                <a:lnTo>
                  <a:pt x="9" y="1950"/>
                </a:lnTo>
                <a:lnTo>
                  <a:pt x="0" y="1950"/>
                </a:lnTo>
                <a:lnTo>
                  <a:pt x="0" y="1940"/>
                </a:lnTo>
                <a:lnTo>
                  <a:pt x="9" y="1940"/>
                </a:lnTo>
                <a:close/>
                <a:moveTo>
                  <a:pt x="9" y="1961"/>
                </a:moveTo>
                <a:lnTo>
                  <a:pt x="9" y="1971"/>
                </a:lnTo>
                <a:lnTo>
                  <a:pt x="0" y="1971"/>
                </a:lnTo>
                <a:lnTo>
                  <a:pt x="0" y="1961"/>
                </a:lnTo>
                <a:lnTo>
                  <a:pt x="9" y="1961"/>
                </a:lnTo>
                <a:close/>
                <a:moveTo>
                  <a:pt x="9" y="1980"/>
                </a:moveTo>
                <a:lnTo>
                  <a:pt x="9" y="1990"/>
                </a:lnTo>
                <a:lnTo>
                  <a:pt x="0" y="1990"/>
                </a:lnTo>
                <a:lnTo>
                  <a:pt x="0" y="1980"/>
                </a:lnTo>
                <a:lnTo>
                  <a:pt x="9" y="1980"/>
                </a:lnTo>
                <a:close/>
                <a:moveTo>
                  <a:pt x="9" y="2001"/>
                </a:moveTo>
                <a:lnTo>
                  <a:pt x="9" y="2011"/>
                </a:lnTo>
                <a:lnTo>
                  <a:pt x="0" y="2011"/>
                </a:lnTo>
                <a:lnTo>
                  <a:pt x="0" y="2001"/>
                </a:lnTo>
                <a:lnTo>
                  <a:pt x="9" y="2001"/>
                </a:lnTo>
                <a:close/>
                <a:moveTo>
                  <a:pt x="9" y="2020"/>
                </a:moveTo>
                <a:lnTo>
                  <a:pt x="9" y="2030"/>
                </a:lnTo>
                <a:lnTo>
                  <a:pt x="0" y="2030"/>
                </a:lnTo>
                <a:lnTo>
                  <a:pt x="0" y="2020"/>
                </a:lnTo>
                <a:lnTo>
                  <a:pt x="9" y="2020"/>
                </a:lnTo>
                <a:close/>
              </a:path>
            </a:pathLst>
          </a:custGeom>
          <a:solidFill>
            <a:srgbClr val="00498B"/>
          </a:solidFill>
          <a:ln w="3175">
            <a:solidFill>
              <a:srgbClr val="00498B"/>
            </a:solidFill>
            <a:prstDash val="solid"/>
            <a:round/>
            <a:headEnd/>
            <a:tailEnd/>
          </a:ln>
        </p:spPr>
        <p:txBody>
          <a:bodyPr/>
          <a:lstStyle/>
          <a:p>
            <a:endParaRPr lang="en-GB"/>
          </a:p>
        </p:txBody>
      </p:sp>
      <p:sp>
        <p:nvSpPr>
          <p:cNvPr id="111630" name="Freeform 14"/>
          <p:cNvSpPr>
            <a:spLocks noEditPoints="1"/>
          </p:cNvSpPr>
          <p:nvPr/>
        </p:nvSpPr>
        <p:spPr bwMode="auto">
          <a:xfrm>
            <a:off x="2274888" y="5137150"/>
            <a:ext cx="4776787" cy="14288"/>
          </a:xfrm>
          <a:custGeom>
            <a:avLst/>
            <a:gdLst/>
            <a:ahLst/>
            <a:cxnLst>
              <a:cxn ang="0">
                <a:pos x="0" y="9"/>
              </a:cxn>
              <a:cxn ang="0">
                <a:pos x="110" y="9"/>
              </a:cxn>
              <a:cxn ang="0">
                <a:pos x="181" y="0"/>
              </a:cxn>
              <a:cxn ang="0">
                <a:pos x="209" y="0"/>
              </a:cxn>
              <a:cxn ang="0">
                <a:pos x="209" y="0"/>
              </a:cxn>
              <a:cxn ang="0">
                <a:pos x="280" y="9"/>
              </a:cxn>
              <a:cxn ang="0">
                <a:pos x="390" y="9"/>
              </a:cxn>
              <a:cxn ang="0">
                <a:pos x="460" y="0"/>
              </a:cxn>
              <a:cxn ang="0">
                <a:pos x="489" y="0"/>
              </a:cxn>
              <a:cxn ang="0">
                <a:pos x="489" y="0"/>
              </a:cxn>
              <a:cxn ang="0">
                <a:pos x="559" y="9"/>
              </a:cxn>
              <a:cxn ang="0">
                <a:pos x="670" y="9"/>
              </a:cxn>
              <a:cxn ang="0">
                <a:pos x="740" y="0"/>
              </a:cxn>
              <a:cxn ang="0">
                <a:pos x="769" y="0"/>
              </a:cxn>
              <a:cxn ang="0">
                <a:pos x="769" y="0"/>
              </a:cxn>
              <a:cxn ang="0">
                <a:pos x="839" y="9"/>
              </a:cxn>
              <a:cxn ang="0">
                <a:pos x="949" y="9"/>
              </a:cxn>
              <a:cxn ang="0">
                <a:pos x="1020" y="0"/>
              </a:cxn>
              <a:cxn ang="0">
                <a:pos x="1048" y="0"/>
              </a:cxn>
              <a:cxn ang="0">
                <a:pos x="1048" y="0"/>
              </a:cxn>
              <a:cxn ang="0">
                <a:pos x="1119" y="9"/>
              </a:cxn>
              <a:cxn ang="0">
                <a:pos x="1229" y="9"/>
              </a:cxn>
              <a:cxn ang="0">
                <a:pos x="1299" y="0"/>
              </a:cxn>
              <a:cxn ang="0">
                <a:pos x="1328" y="0"/>
              </a:cxn>
              <a:cxn ang="0">
                <a:pos x="1328" y="0"/>
              </a:cxn>
              <a:cxn ang="0">
                <a:pos x="1398" y="9"/>
              </a:cxn>
              <a:cxn ang="0">
                <a:pos x="1509" y="9"/>
              </a:cxn>
              <a:cxn ang="0">
                <a:pos x="1579" y="0"/>
              </a:cxn>
              <a:cxn ang="0">
                <a:pos x="1608" y="0"/>
              </a:cxn>
              <a:cxn ang="0">
                <a:pos x="1608" y="0"/>
              </a:cxn>
              <a:cxn ang="0">
                <a:pos x="1678" y="9"/>
              </a:cxn>
              <a:cxn ang="0">
                <a:pos x="1788" y="9"/>
              </a:cxn>
              <a:cxn ang="0">
                <a:pos x="1859" y="0"/>
              </a:cxn>
              <a:cxn ang="0">
                <a:pos x="1888" y="0"/>
              </a:cxn>
              <a:cxn ang="0">
                <a:pos x="1888" y="0"/>
              </a:cxn>
              <a:cxn ang="0">
                <a:pos x="1958" y="9"/>
              </a:cxn>
              <a:cxn ang="0">
                <a:pos x="2068" y="9"/>
              </a:cxn>
              <a:cxn ang="0">
                <a:pos x="2138" y="0"/>
              </a:cxn>
              <a:cxn ang="0">
                <a:pos x="2167" y="0"/>
              </a:cxn>
              <a:cxn ang="0">
                <a:pos x="2167" y="0"/>
              </a:cxn>
              <a:cxn ang="0">
                <a:pos x="2238" y="9"/>
              </a:cxn>
              <a:cxn ang="0">
                <a:pos x="2348" y="9"/>
              </a:cxn>
              <a:cxn ang="0">
                <a:pos x="2418" y="0"/>
              </a:cxn>
              <a:cxn ang="0">
                <a:pos x="2447" y="0"/>
              </a:cxn>
              <a:cxn ang="0">
                <a:pos x="2447" y="0"/>
              </a:cxn>
              <a:cxn ang="0">
                <a:pos x="2517" y="9"/>
              </a:cxn>
              <a:cxn ang="0">
                <a:pos x="2627" y="9"/>
              </a:cxn>
              <a:cxn ang="0">
                <a:pos x="2698" y="0"/>
              </a:cxn>
              <a:cxn ang="0">
                <a:pos x="2727" y="0"/>
              </a:cxn>
              <a:cxn ang="0">
                <a:pos x="2727" y="0"/>
              </a:cxn>
              <a:cxn ang="0">
                <a:pos x="2797" y="9"/>
              </a:cxn>
              <a:cxn ang="0">
                <a:pos x="2907" y="9"/>
              </a:cxn>
              <a:cxn ang="0">
                <a:pos x="2978" y="0"/>
              </a:cxn>
              <a:cxn ang="0">
                <a:pos x="3006" y="0"/>
              </a:cxn>
              <a:cxn ang="0">
                <a:pos x="3006" y="0"/>
              </a:cxn>
            </a:cxnLst>
            <a:rect l="0" t="0" r="r" b="b"/>
            <a:pathLst>
              <a:path w="3009" h="9">
                <a:moveTo>
                  <a:pt x="0" y="0"/>
                </a:moveTo>
                <a:lnTo>
                  <a:pt x="40" y="0"/>
                </a:lnTo>
                <a:lnTo>
                  <a:pt x="40" y="9"/>
                </a:lnTo>
                <a:lnTo>
                  <a:pt x="0" y="9"/>
                </a:lnTo>
                <a:lnTo>
                  <a:pt x="0" y="0"/>
                </a:lnTo>
                <a:close/>
                <a:moveTo>
                  <a:pt x="70" y="0"/>
                </a:moveTo>
                <a:lnTo>
                  <a:pt x="110" y="0"/>
                </a:lnTo>
                <a:lnTo>
                  <a:pt x="110" y="9"/>
                </a:lnTo>
                <a:lnTo>
                  <a:pt x="70" y="9"/>
                </a:lnTo>
                <a:lnTo>
                  <a:pt x="70" y="0"/>
                </a:lnTo>
                <a:close/>
                <a:moveTo>
                  <a:pt x="141" y="0"/>
                </a:moveTo>
                <a:lnTo>
                  <a:pt x="181" y="0"/>
                </a:lnTo>
                <a:lnTo>
                  <a:pt x="181" y="9"/>
                </a:lnTo>
                <a:lnTo>
                  <a:pt x="141" y="9"/>
                </a:lnTo>
                <a:lnTo>
                  <a:pt x="141" y="0"/>
                </a:lnTo>
                <a:close/>
                <a:moveTo>
                  <a:pt x="209" y="0"/>
                </a:moveTo>
                <a:lnTo>
                  <a:pt x="249" y="0"/>
                </a:lnTo>
                <a:lnTo>
                  <a:pt x="249" y="9"/>
                </a:lnTo>
                <a:lnTo>
                  <a:pt x="209" y="9"/>
                </a:lnTo>
                <a:lnTo>
                  <a:pt x="209" y="0"/>
                </a:lnTo>
                <a:close/>
                <a:moveTo>
                  <a:pt x="280" y="0"/>
                </a:moveTo>
                <a:lnTo>
                  <a:pt x="320" y="0"/>
                </a:lnTo>
                <a:lnTo>
                  <a:pt x="320" y="9"/>
                </a:lnTo>
                <a:lnTo>
                  <a:pt x="280" y="9"/>
                </a:lnTo>
                <a:lnTo>
                  <a:pt x="280" y="0"/>
                </a:lnTo>
                <a:close/>
                <a:moveTo>
                  <a:pt x="350" y="0"/>
                </a:moveTo>
                <a:lnTo>
                  <a:pt x="390" y="0"/>
                </a:lnTo>
                <a:lnTo>
                  <a:pt x="390" y="9"/>
                </a:lnTo>
                <a:lnTo>
                  <a:pt x="350" y="9"/>
                </a:lnTo>
                <a:lnTo>
                  <a:pt x="350" y="0"/>
                </a:lnTo>
                <a:close/>
                <a:moveTo>
                  <a:pt x="420" y="0"/>
                </a:moveTo>
                <a:lnTo>
                  <a:pt x="460" y="0"/>
                </a:lnTo>
                <a:lnTo>
                  <a:pt x="460" y="9"/>
                </a:lnTo>
                <a:lnTo>
                  <a:pt x="420" y="9"/>
                </a:lnTo>
                <a:lnTo>
                  <a:pt x="420" y="0"/>
                </a:lnTo>
                <a:close/>
                <a:moveTo>
                  <a:pt x="489" y="0"/>
                </a:moveTo>
                <a:lnTo>
                  <a:pt x="529" y="0"/>
                </a:lnTo>
                <a:lnTo>
                  <a:pt x="529" y="9"/>
                </a:lnTo>
                <a:lnTo>
                  <a:pt x="489" y="9"/>
                </a:lnTo>
                <a:lnTo>
                  <a:pt x="489" y="0"/>
                </a:lnTo>
                <a:close/>
                <a:moveTo>
                  <a:pt x="559" y="0"/>
                </a:moveTo>
                <a:lnTo>
                  <a:pt x="599" y="0"/>
                </a:lnTo>
                <a:lnTo>
                  <a:pt x="599" y="9"/>
                </a:lnTo>
                <a:lnTo>
                  <a:pt x="559" y="9"/>
                </a:lnTo>
                <a:lnTo>
                  <a:pt x="559" y="0"/>
                </a:lnTo>
                <a:close/>
                <a:moveTo>
                  <a:pt x="630" y="0"/>
                </a:moveTo>
                <a:lnTo>
                  <a:pt x="670" y="0"/>
                </a:lnTo>
                <a:lnTo>
                  <a:pt x="670" y="9"/>
                </a:lnTo>
                <a:lnTo>
                  <a:pt x="630" y="9"/>
                </a:lnTo>
                <a:lnTo>
                  <a:pt x="630" y="0"/>
                </a:lnTo>
                <a:close/>
                <a:moveTo>
                  <a:pt x="700" y="0"/>
                </a:moveTo>
                <a:lnTo>
                  <a:pt x="740" y="0"/>
                </a:lnTo>
                <a:lnTo>
                  <a:pt x="740" y="9"/>
                </a:lnTo>
                <a:lnTo>
                  <a:pt x="700" y="9"/>
                </a:lnTo>
                <a:lnTo>
                  <a:pt x="700" y="0"/>
                </a:lnTo>
                <a:close/>
                <a:moveTo>
                  <a:pt x="769" y="0"/>
                </a:moveTo>
                <a:lnTo>
                  <a:pt x="809" y="0"/>
                </a:lnTo>
                <a:lnTo>
                  <a:pt x="809" y="9"/>
                </a:lnTo>
                <a:lnTo>
                  <a:pt x="769" y="9"/>
                </a:lnTo>
                <a:lnTo>
                  <a:pt x="769" y="0"/>
                </a:lnTo>
                <a:close/>
                <a:moveTo>
                  <a:pt x="839" y="0"/>
                </a:moveTo>
                <a:lnTo>
                  <a:pt x="879" y="0"/>
                </a:lnTo>
                <a:lnTo>
                  <a:pt x="879" y="9"/>
                </a:lnTo>
                <a:lnTo>
                  <a:pt x="839" y="9"/>
                </a:lnTo>
                <a:lnTo>
                  <a:pt x="839" y="0"/>
                </a:lnTo>
                <a:close/>
                <a:moveTo>
                  <a:pt x="909" y="0"/>
                </a:moveTo>
                <a:lnTo>
                  <a:pt x="949" y="0"/>
                </a:lnTo>
                <a:lnTo>
                  <a:pt x="949" y="9"/>
                </a:lnTo>
                <a:lnTo>
                  <a:pt x="909" y="9"/>
                </a:lnTo>
                <a:lnTo>
                  <a:pt x="909" y="0"/>
                </a:lnTo>
                <a:close/>
                <a:moveTo>
                  <a:pt x="980" y="0"/>
                </a:moveTo>
                <a:lnTo>
                  <a:pt x="1020" y="0"/>
                </a:lnTo>
                <a:lnTo>
                  <a:pt x="1020" y="9"/>
                </a:lnTo>
                <a:lnTo>
                  <a:pt x="980" y="9"/>
                </a:lnTo>
                <a:lnTo>
                  <a:pt x="980" y="0"/>
                </a:lnTo>
                <a:close/>
                <a:moveTo>
                  <a:pt x="1048" y="0"/>
                </a:moveTo>
                <a:lnTo>
                  <a:pt x="1088" y="0"/>
                </a:lnTo>
                <a:lnTo>
                  <a:pt x="1088" y="9"/>
                </a:lnTo>
                <a:lnTo>
                  <a:pt x="1048" y="9"/>
                </a:lnTo>
                <a:lnTo>
                  <a:pt x="1048" y="0"/>
                </a:lnTo>
                <a:close/>
                <a:moveTo>
                  <a:pt x="1119" y="0"/>
                </a:moveTo>
                <a:lnTo>
                  <a:pt x="1159" y="0"/>
                </a:lnTo>
                <a:lnTo>
                  <a:pt x="1159" y="9"/>
                </a:lnTo>
                <a:lnTo>
                  <a:pt x="1119" y="9"/>
                </a:lnTo>
                <a:lnTo>
                  <a:pt x="1119" y="0"/>
                </a:lnTo>
                <a:close/>
                <a:moveTo>
                  <a:pt x="1189" y="0"/>
                </a:moveTo>
                <a:lnTo>
                  <a:pt x="1229" y="0"/>
                </a:lnTo>
                <a:lnTo>
                  <a:pt x="1229" y="9"/>
                </a:lnTo>
                <a:lnTo>
                  <a:pt x="1189" y="9"/>
                </a:lnTo>
                <a:lnTo>
                  <a:pt x="1189" y="0"/>
                </a:lnTo>
                <a:close/>
                <a:moveTo>
                  <a:pt x="1259" y="0"/>
                </a:moveTo>
                <a:lnTo>
                  <a:pt x="1299" y="0"/>
                </a:lnTo>
                <a:lnTo>
                  <a:pt x="1299" y="9"/>
                </a:lnTo>
                <a:lnTo>
                  <a:pt x="1259" y="9"/>
                </a:lnTo>
                <a:lnTo>
                  <a:pt x="1259" y="0"/>
                </a:lnTo>
                <a:close/>
                <a:moveTo>
                  <a:pt x="1328" y="0"/>
                </a:moveTo>
                <a:lnTo>
                  <a:pt x="1368" y="0"/>
                </a:lnTo>
                <a:lnTo>
                  <a:pt x="1368" y="9"/>
                </a:lnTo>
                <a:lnTo>
                  <a:pt x="1328" y="9"/>
                </a:lnTo>
                <a:lnTo>
                  <a:pt x="1328" y="0"/>
                </a:lnTo>
                <a:close/>
                <a:moveTo>
                  <a:pt x="1398" y="0"/>
                </a:moveTo>
                <a:lnTo>
                  <a:pt x="1438" y="0"/>
                </a:lnTo>
                <a:lnTo>
                  <a:pt x="1438" y="9"/>
                </a:lnTo>
                <a:lnTo>
                  <a:pt x="1398" y="9"/>
                </a:lnTo>
                <a:lnTo>
                  <a:pt x="1398" y="0"/>
                </a:lnTo>
                <a:close/>
                <a:moveTo>
                  <a:pt x="1469" y="0"/>
                </a:moveTo>
                <a:lnTo>
                  <a:pt x="1509" y="0"/>
                </a:lnTo>
                <a:lnTo>
                  <a:pt x="1509" y="9"/>
                </a:lnTo>
                <a:lnTo>
                  <a:pt x="1469" y="9"/>
                </a:lnTo>
                <a:lnTo>
                  <a:pt x="1469" y="0"/>
                </a:lnTo>
                <a:close/>
                <a:moveTo>
                  <a:pt x="1539" y="0"/>
                </a:moveTo>
                <a:lnTo>
                  <a:pt x="1579" y="0"/>
                </a:lnTo>
                <a:lnTo>
                  <a:pt x="1579" y="9"/>
                </a:lnTo>
                <a:lnTo>
                  <a:pt x="1539" y="9"/>
                </a:lnTo>
                <a:lnTo>
                  <a:pt x="1539" y="0"/>
                </a:lnTo>
                <a:close/>
                <a:moveTo>
                  <a:pt x="1608" y="0"/>
                </a:moveTo>
                <a:lnTo>
                  <a:pt x="1648" y="0"/>
                </a:lnTo>
                <a:lnTo>
                  <a:pt x="1648" y="9"/>
                </a:lnTo>
                <a:lnTo>
                  <a:pt x="1608" y="9"/>
                </a:lnTo>
                <a:lnTo>
                  <a:pt x="1608" y="0"/>
                </a:lnTo>
                <a:close/>
                <a:moveTo>
                  <a:pt x="1678" y="0"/>
                </a:moveTo>
                <a:lnTo>
                  <a:pt x="1718" y="0"/>
                </a:lnTo>
                <a:lnTo>
                  <a:pt x="1718" y="9"/>
                </a:lnTo>
                <a:lnTo>
                  <a:pt x="1678" y="9"/>
                </a:lnTo>
                <a:lnTo>
                  <a:pt x="1678" y="0"/>
                </a:lnTo>
                <a:close/>
                <a:moveTo>
                  <a:pt x="1748" y="0"/>
                </a:moveTo>
                <a:lnTo>
                  <a:pt x="1788" y="0"/>
                </a:lnTo>
                <a:lnTo>
                  <a:pt x="1788" y="9"/>
                </a:lnTo>
                <a:lnTo>
                  <a:pt x="1748" y="9"/>
                </a:lnTo>
                <a:lnTo>
                  <a:pt x="1748" y="0"/>
                </a:lnTo>
                <a:close/>
                <a:moveTo>
                  <a:pt x="1819" y="0"/>
                </a:moveTo>
                <a:lnTo>
                  <a:pt x="1859" y="0"/>
                </a:lnTo>
                <a:lnTo>
                  <a:pt x="1859" y="9"/>
                </a:lnTo>
                <a:lnTo>
                  <a:pt x="1819" y="9"/>
                </a:lnTo>
                <a:lnTo>
                  <a:pt x="1819" y="0"/>
                </a:lnTo>
                <a:close/>
                <a:moveTo>
                  <a:pt x="1888" y="0"/>
                </a:moveTo>
                <a:lnTo>
                  <a:pt x="1927" y="0"/>
                </a:lnTo>
                <a:lnTo>
                  <a:pt x="1927" y="9"/>
                </a:lnTo>
                <a:lnTo>
                  <a:pt x="1888" y="9"/>
                </a:lnTo>
                <a:lnTo>
                  <a:pt x="1888" y="0"/>
                </a:lnTo>
                <a:close/>
                <a:moveTo>
                  <a:pt x="1958" y="0"/>
                </a:moveTo>
                <a:lnTo>
                  <a:pt x="1998" y="0"/>
                </a:lnTo>
                <a:lnTo>
                  <a:pt x="1998" y="9"/>
                </a:lnTo>
                <a:lnTo>
                  <a:pt x="1958" y="9"/>
                </a:lnTo>
                <a:lnTo>
                  <a:pt x="1958" y="0"/>
                </a:lnTo>
                <a:close/>
                <a:moveTo>
                  <a:pt x="2028" y="0"/>
                </a:moveTo>
                <a:lnTo>
                  <a:pt x="2068" y="0"/>
                </a:lnTo>
                <a:lnTo>
                  <a:pt x="2068" y="9"/>
                </a:lnTo>
                <a:lnTo>
                  <a:pt x="2028" y="9"/>
                </a:lnTo>
                <a:lnTo>
                  <a:pt x="2028" y="0"/>
                </a:lnTo>
                <a:close/>
                <a:moveTo>
                  <a:pt x="2098" y="0"/>
                </a:moveTo>
                <a:lnTo>
                  <a:pt x="2138" y="0"/>
                </a:lnTo>
                <a:lnTo>
                  <a:pt x="2138" y="9"/>
                </a:lnTo>
                <a:lnTo>
                  <a:pt x="2098" y="9"/>
                </a:lnTo>
                <a:lnTo>
                  <a:pt x="2098" y="0"/>
                </a:lnTo>
                <a:close/>
                <a:moveTo>
                  <a:pt x="2167" y="0"/>
                </a:moveTo>
                <a:lnTo>
                  <a:pt x="2207" y="0"/>
                </a:lnTo>
                <a:lnTo>
                  <a:pt x="2207" y="9"/>
                </a:lnTo>
                <a:lnTo>
                  <a:pt x="2167" y="9"/>
                </a:lnTo>
                <a:lnTo>
                  <a:pt x="2167" y="0"/>
                </a:lnTo>
                <a:close/>
                <a:moveTo>
                  <a:pt x="2238" y="0"/>
                </a:moveTo>
                <a:lnTo>
                  <a:pt x="2277" y="0"/>
                </a:lnTo>
                <a:lnTo>
                  <a:pt x="2277" y="9"/>
                </a:lnTo>
                <a:lnTo>
                  <a:pt x="2238" y="9"/>
                </a:lnTo>
                <a:lnTo>
                  <a:pt x="2238" y="0"/>
                </a:lnTo>
                <a:close/>
                <a:moveTo>
                  <a:pt x="2308" y="0"/>
                </a:moveTo>
                <a:lnTo>
                  <a:pt x="2348" y="0"/>
                </a:lnTo>
                <a:lnTo>
                  <a:pt x="2348" y="9"/>
                </a:lnTo>
                <a:lnTo>
                  <a:pt x="2308" y="9"/>
                </a:lnTo>
                <a:lnTo>
                  <a:pt x="2308" y="0"/>
                </a:lnTo>
                <a:close/>
                <a:moveTo>
                  <a:pt x="2378" y="0"/>
                </a:moveTo>
                <a:lnTo>
                  <a:pt x="2418" y="0"/>
                </a:lnTo>
                <a:lnTo>
                  <a:pt x="2418" y="9"/>
                </a:lnTo>
                <a:lnTo>
                  <a:pt x="2378" y="9"/>
                </a:lnTo>
                <a:lnTo>
                  <a:pt x="2378" y="0"/>
                </a:lnTo>
                <a:close/>
                <a:moveTo>
                  <a:pt x="2447" y="0"/>
                </a:moveTo>
                <a:lnTo>
                  <a:pt x="2487" y="0"/>
                </a:lnTo>
                <a:lnTo>
                  <a:pt x="2487" y="9"/>
                </a:lnTo>
                <a:lnTo>
                  <a:pt x="2447" y="9"/>
                </a:lnTo>
                <a:lnTo>
                  <a:pt x="2447" y="0"/>
                </a:lnTo>
                <a:close/>
                <a:moveTo>
                  <a:pt x="2517" y="0"/>
                </a:moveTo>
                <a:lnTo>
                  <a:pt x="2557" y="0"/>
                </a:lnTo>
                <a:lnTo>
                  <a:pt x="2557" y="9"/>
                </a:lnTo>
                <a:lnTo>
                  <a:pt x="2517" y="9"/>
                </a:lnTo>
                <a:lnTo>
                  <a:pt x="2517" y="0"/>
                </a:lnTo>
                <a:close/>
                <a:moveTo>
                  <a:pt x="2588" y="0"/>
                </a:moveTo>
                <a:lnTo>
                  <a:pt x="2627" y="0"/>
                </a:lnTo>
                <a:lnTo>
                  <a:pt x="2627" y="9"/>
                </a:lnTo>
                <a:lnTo>
                  <a:pt x="2588" y="9"/>
                </a:lnTo>
                <a:lnTo>
                  <a:pt x="2588" y="0"/>
                </a:lnTo>
                <a:close/>
                <a:moveTo>
                  <a:pt x="2658" y="0"/>
                </a:moveTo>
                <a:lnTo>
                  <a:pt x="2698" y="0"/>
                </a:lnTo>
                <a:lnTo>
                  <a:pt x="2698" y="9"/>
                </a:lnTo>
                <a:lnTo>
                  <a:pt x="2658" y="9"/>
                </a:lnTo>
                <a:lnTo>
                  <a:pt x="2658" y="0"/>
                </a:lnTo>
                <a:close/>
                <a:moveTo>
                  <a:pt x="2727" y="0"/>
                </a:moveTo>
                <a:lnTo>
                  <a:pt x="2767" y="0"/>
                </a:lnTo>
                <a:lnTo>
                  <a:pt x="2767" y="9"/>
                </a:lnTo>
                <a:lnTo>
                  <a:pt x="2727" y="9"/>
                </a:lnTo>
                <a:lnTo>
                  <a:pt x="2727" y="0"/>
                </a:lnTo>
                <a:close/>
                <a:moveTo>
                  <a:pt x="2797" y="0"/>
                </a:moveTo>
                <a:lnTo>
                  <a:pt x="2837" y="0"/>
                </a:lnTo>
                <a:lnTo>
                  <a:pt x="2837" y="9"/>
                </a:lnTo>
                <a:lnTo>
                  <a:pt x="2797" y="9"/>
                </a:lnTo>
                <a:lnTo>
                  <a:pt x="2797" y="0"/>
                </a:lnTo>
                <a:close/>
                <a:moveTo>
                  <a:pt x="2867" y="0"/>
                </a:moveTo>
                <a:lnTo>
                  <a:pt x="2907" y="0"/>
                </a:lnTo>
                <a:lnTo>
                  <a:pt x="2907" y="9"/>
                </a:lnTo>
                <a:lnTo>
                  <a:pt x="2867" y="9"/>
                </a:lnTo>
                <a:lnTo>
                  <a:pt x="2867" y="0"/>
                </a:lnTo>
                <a:close/>
                <a:moveTo>
                  <a:pt x="2938" y="0"/>
                </a:moveTo>
                <a:lnTo>
                  <a:pt x="2978" y="0"/>
                </a:lnTo>
                <a:lnTo>
                  <a:pt x="2978" y="9"/>
                </a:lnTo>
                <a:lnTo>
                  <a:pt x="2938" y="9"/>
                </a:lnTo>
                <a:lnTo>
                  <a:pt x="2938" y="0"/>
                </a:lnTo>
                <a:close/>
                <a:moveTo>
                  <a:pt x="3006" y="0"/>
                </a:moveTo>
                <a:lnTo>
                  <a:pt x="3009" y="0"/>
                </a:lnTo>
                <a:lnTo>
                  <a:pt x="3009" y="9"/>
                </a:lnTo>
                <a:lnTo>
                  <a:pt x="3006" y="9"/>
                </a:lnTo>
                <a:lnTo>
                  <a:pt x="3006" y="0"/>
                </a:lnTo>
                <a:close/>
              </a:path>
            </a:pathLst>
          </a:custGeom>
          <a:solidFill>
            <a:srgbClr val="005DAC"/>
          </a:solidFill>
          <a:ln w="3175">
            <a:solidFill>
              <a:srgbClr val="005DAC"/>
            </a:solidFill>
            <a:prstDash val="solid"/>
            <a:round/>
            <a:headEnd/>
            <a:tailEnd/>
          </a:ln>
        </p:spPr>
        <p:txBody>
          <a:bodyPr/>
          <a:lstStyle/>
          <a:p>
            <a:endParaRPr lang="en-GB"/>
          </a:p>
        </p:txBody>
      </p:sp>
      <p:sp>
        <p:nvSpPr>
          <p:cNvPr id="111631" name="Freeform 15"/>
          <p:cNvSpPr>
            <a:spLocks/>
          </p:cNvSpPr>
          <p:nvPr/>
        </p:nvSpPr>
        <p:spPr bwMode="auto">
          <a:xfrm>
            <a:off x="6307138" y="5126038"/>
            <a:ext cx="111125" cy="106362"/>
          </a:xfrm>
          <a:custGeom>
            <a:avLst/>
            <a:gdLst/>
            <a:ahLst/>
            <a:cxnLst>
              <a:cxn ang="0">
                <a:pos x="35" y="0"/>
              </a:cxn>
              <a:cxn ang="0">
                <a:pos x="27" y="2"/>
              </a:cxn>
              <a:cxn ang="0">
                <a:pos x="20" y="3"/>
              </a:cxn>
              <a:cxn ang="0">
                <a:pos x="14" y="7"/>
              </a:cxn>
              <a:cxn ang="0">
                <a:pos x="9" y="10"/>
              </a:cxn>
              <a:cxn ang="0">
                <a:pos x="4" y="16"/>
              </a:cxn>
              <a:cxn ang="0">
                <a:pos x="1" y="21"/>
              </a:cxn>
              <a:cxn ang="0">
                <a:pos x="0" y="27"/>
              </a:cxn>
              <a:cxn ang="0">
                <a:pos x="0" y="34"/>
              </a:cxn>
              <a:cxn ang="0">
                <a:pos x="0" y="42"/>
              </a:cxn>
              <a:cxn ang="0">
                <a:pos x="1" y="48"/>
              </a:cxn>
              <a:cxn ang="0">
                <a:pos x="4" y="53"/>
              </a:cxn>
              <a:cxn ang="0">
                <a:pos x="9" y="58"/>
              </a:cxn>
              <a:cxn ang="0">
                <a:pos x="14" y="63"/>
              </a:cxn>
              <a:cxn ang="0">
                <a:pos x="20" y="66"/>
              </a:cxn>
              <a:cxn ang="0">
                <a:pos x="27" y="67"/>
              </a:cxn>
              <a:cxn ang="0">
                <a:pos x="35" y="67"/>
              </a:cxn>
              <a:cxn ang="0">
                <a:pos x="41" y="67"/>
              </a:cxn>
              <a:cxn ang="0">
                <a:pos x="48" y="66"/>
              </a:cxn>
              <a:cxn ang="0">
                <a:pos x="54" y="63"/>
              </a:cxn>
              <a:cxn ang="0">
                <a:pos x="59" y="58"/>
              </a:cxn>
              <a:cxn ang="0">
                <a:pos x="64" y="53"/>
              </a:cxn>
              <a:cxn ang="0">
                <a:pos x="67" y="48"/>
              </a:cxn>
              <a:cxn ang="0">
                <a:pos x="68" y="42"/>
              </a:cxn>
              <a:cxn ang="0">
                <a:pos x="70" y="34"/>
              </a:cxn>
              <a:cxn ang="0">
                <a:pos x="68" y="27"/>
              </a:cxn>
              <a:cxn ang="0">
                <a:pos x="67" y="21"/>
              </a:cxn>
              <a:cxn ang="0">
                <a:pos x="64" y="16"/>
              </a:cxn>
              <a:cxn ang="0">
                <a:pos x="59" y="10"/>
              </a:cxn>
              <a:cxn ang="0">
                <a:pos x="54" y="7"/>
              </a:cxn>
              <a:cxn ang="0">
                <a:pos x="48" y="3"/>
              </a:cxn>
              <a:cxn ang="0">
                <a:pos x="41" y="2"/>
              </a:cxn>
              <a:cxn ang="0">
                <a:pos x="35" y="0"/>
              </a:cxn>
            </a:cxnLst>
            <a:rect l="0" t="0" r="r" b="b"/>
            <a:pathLst>
              <a:path w="70" h="67">
                <a:moveTo>
                  <a:pt x="35" y="0"/>
                </a:moveTo>
                <a:lnTo>
                  <a:pt x="27" y="2"/>
                </a:lnTo>
                <a:lnTo>
                  <a:pt x="20" y="3"/>
                </a:lnTo>
                <a:lnTo>
                  <a:pt x="14" y="7"/>
                </a:lnTo>
                <a:lnTo>
                  <a:pt x="9" y="10"/>
                </a:lnTo>
                <a:lnTo>
                  <a:pt x="4" y="16"/>
                </a:lnTo>
                <a:lnTo>
                  <a:pt x="1" y="21"/>
                </a:lnTo>
                <a:lnTo>
                  <a:pt x="0" y="27"/>
                </a:lnTo>
                <a:lnTo>
                  <a:pt x="0" y="34"/>
                </a:lnTo>
                <a:lnTo>
                  <a:pt x="0" y="42"/>
                </a:lnTo>
                <a:lnTo>
                  <a:pt x="1" y="48"/>
                </a:lnTo>
                <a:lnTo>
                  <a:pt x="4" y="53"/>
                </a:lnTo>
                <a:lnTo>
                  <a:pt x="9" y="58"/>
                </a:lnTo>
                <a:lnTo>
                  <a:pt x="14" y="63"/>
                </a:lnTo>
                <a:lnTo>
                  <a:pt x="20" y="66"/>
                </a:lnTo>
                <a:lnTo>
                  <a:pt x="27" y="67"/>
                </a:lnTo>
                <a:lnTo>
                  <a:pt x="35" y="67"/>
                </a:lnTo>
                <a:lnTo>
                  <a:pt x="41" y="67"/>
                </a:lnTo>
                <a:lnTo>
                  <a:pt x="48" y="66"/>
                </a:lnTo>
                <a:lnTo>
                  <a:pt x="54" y="63"/>
                </a:lnTo>
                <a:lnTo>
                  <a:pt x="59" y="58"/>
                </a:lnTo>
                <a:lnTo>
                  <a:pt x="64" y="53"/>
                </a:lnTo>
                <a:lnTo>
                  <a:pt x="67" y="48"/>
                </a:lnTo>
                <a:lnTo>
                  <a:pt x="68" y="42"/>
                </a:lnTo>
                <a:lnTo>
                  <a:pt x="70" y="34"/>
                </a:lnTo>
                <a:lnTo>
                  <a:pt x="68" y="27"/>
                </a:lnTo>
                <a:lnTo>
                  <a:pt x="67" y="21"/>
                </a:lnTo>
                <a:lnTo>
                  <a:pt x="64" y="16"/>
                </a:lnTo>
                <a:lnTo>
                  <a:pt x="59" y="10"/>
                </a:lnTo>
                <a:lnTo>
                  <a:pt x="54" y="7"/>
                </a:lnTo>
                <a:lnTo>
                  <a:pt x="48" y="3"/>
                </a:lnTo>
                <a:lnTo>
                  <a:pt x="41" y="2"/>
                </a:lnTo>
                <a:lnTo>
                  <a:pt x="35" y="0"/>
                </a:lnTo>
                <a:close/>
              </a:path>
            </a:pathLst>
          </a:custGeom>
          <a:solidFill>
            <a:srgbClr val="0084CB"/>
          </a:solidFill>
          <a:ln w="9525">
            <a:noFill/>
            <a:round/>
            <a:headEnd/>
            <a:tailEnd/>
          </a:ln>
        </p:spPr>
        <p:txBody>
          <a:bodyPr/>
          <a:lstStyle/>
          <a:p>
            <a:endParaRPr lang="en-GB"/>
          </a:p>
        </p:txBody>
      </p:sp>
      <p:sp>
        <p:nvSpPr>
          <p:cNvPr id="111632" name="Freeform 16"/>
          <p:cNvSpPr>
            <a:spLocks/>
          </p:cNvSpPr>
          <p:nvPr/>
        </p:nvSpPr>
        <p:spPr bwMode="auto">
          <a:xfrm>
            <a:off x="6307138" y="5126038"/>
            <a:ext cx="111125" cy="106362"/>
          </a:xfrm>
          <a:custGeom>
            <a:avLst/>
            <a:gdLst/>
            <a:ahLst/>
            <a:cxnLst>
              <a:cxn ang="0">
                <a:pos x="35" y="0"/>
              </a:cxn>
              <a:cxn ang="0">
                <a:pos x="27" y="2"/>
              </a:cxn>
              <a:cxn ang="0">
                <a:pos x="20" y="3"/>
              </a:cxn>
              <a:cxn ang="0">
                <a:pos x="14" y="7"/>
              </a:cxn>
              <a:cxn ang="0">
                <a:pos x="9" y="10"/>
              </a:cxn>
              <a:cxn ang="0">
                <a:pos x="4" y="16"/>
              </a:cxn>
              <a:cxn ang="0">
                <a:pos x="1" y="21"/>
              </a:cxn>
              <a:cxn ang="0">
                <a:pos x="0" y="27"/>
              </a:cxn>
              <a:cxn ang="0">
                <a:pos x="0" y="34"/>
              </a:cxn>
              <a:cxn ang="0">
                <a:pos x="0" y="42"/>
              </a:cxn>
              <a:cxn ang="0">
                <a:pos x="1" y="48"/>
              </a:cxn>
              <a:cxn ang="0">
                <a:pos x="4" y="53"/>
              </a:cxn>
              <a:cxn ang="0">
                <a:pos x="9" y="58"/>
              </a:cxn>
              <a:cxn ang="0">
                <a:pos x="14" y="63"/>
              </a:cxn>
              <a:cxn ang="0">
                <a:pos x="20" y="66"/>
              </a:cxn>
              <a:cxn ang="0">
                <a:pos x="27" y="67"/>
              </a:cxn>
              <a:cxn ang="0">
                <a:pos x="35" y="67"/>
              </a:cxn>
              <a:cxn ang="0">
                <a:pos x="41" y="67"/>
              </a:cxn>
              <a:cxn ang="0">
                <a:pos x="48" y="66"/>
              </a:cxn>
              <a:cxn ang="0">
                <a:pos x="54" y="63"/>
              </a:cxn>
              <a:cxn ang="0">
                <a:pos x="59" y="58"/>
              </a:cxn>
              <a:cxn ang="0">
                <a:pos x="64" y="53"/>
              </a:cxn>
              <a:cxn ang="0">
                <a:pos x="67" y="48"/>
              </a:cxn>
              <a:cxn ang="0">
                <a:pos x="68" y="42"/>
              </a:cxn>
              <a:cxn ang="0">
                <a:pos x="70" y="34"/>
              </a:cxn>
              <a:cxn ang="0">
                <a:pos x="68" y="27"/>
              </a:cxn>
              <a:cxn ang="0">
                <a:pos x="67" y="21"/>
              </a:cxn>
              <a:cxn ang="0">
                <a:pos x="64" y="16"/>
              </a:cxn>
              <a:cxn ang="0">
                <a:pos x="59" y="10"/>
              </a:cxn>
              <a:cxn ang="0">
                <a:pos x="54" y="7"/>
              </a:cxn>
              <a:cxn ang="0">
                <a:pos x="48" y="3"/>
              </a:cxn>
              <a:cxn ang="0">
                <a:pos x="41" y="2"/>
              </a:cxn>
              <a:cxn ang="0">
                <a:pos x="35" y="0"/>
              </a:cxn>
            </a:cxnLst>
            <a:rect l="0" t="0" r="r" b="b"/>
            <a:pathLst>
              <a:path w="70" h="67">
                <a:moveTo>
                  <a:pt x="35" y="0"/>
                </a:moveTo>
                <a:lnTo>
                  <a:pt x="27" y="2"/>
                </a:lnTo>
                <a:lnTo>
                  <a:pt x="20" y="3"/>
                </a:lnTo>
                <a:lnTo>
                  <a:pt x="14" y="7"/>
                </a:lnTo>
                <a:lnTo>
                  <a:pt x="9" y="10"/>
                </a:lnTo>
                <a:lnTo>
                  <a:pt x="4" y="16"/>
                </a:lnTo>
                <a:lnTo>
                  <a:pt x="1" y="21"/>
                </a:lnTo>
                <a:lnTo>
                  <a:pt x="0" y="27"/>
                </a:lnTo>
                <a:lnTo>
                  <a:pt x="0" y="34"/>
                </a:lnTo>
                <a:lnTo>
                  <a:pt x="0" y="42"/>
                </a:lnTo>
                <a:lnTo>
                  <a:pt x="1" y="48"/>
                </a:lnTo>
                <a:lnTo>
                  <a:pt x="4" y="53"/>
                </a:lnTo>
                <a:lnTo>
                  <a:pt x="9" y="58"/>
                </a:lnTo>
                <a:lnTo>
                  <a:pt x="14" y="63"/>
                </a:lnTo>
                <a:lnTo>
                  <a:pt x="20" y="66"/>
                </a:lnTo>
                <a:lnTo>
                  <a:pt x="27" y="67"/>
                </a:lnTo>
                <a:lnTo>
                  <a:pt x="35" y="67"/>
                </a:lnTo>
                <a:lnTo>
                  <a:pt x="41" y="67"/>
                </a:lnTo>
                <a:lnTo>
                  <a:pt x="48" y="66"/>
                </a:lnTo>
                <a:lnTo>
                  <a:pt x="54" y="63"/>
                </a:lnTo>
                <a:lnTo>
                  <a:pt x="59" y="58"/>
                </a:lnTo>
                <a:lnTo>
                  <a:pt x="64" y="53"/>
                </a:lnTo>
                <a:lnTo>
                  <a:pt x="67" y="48"/>
                </a:lnTo>
                <a:lnTo>
                  <a:pt x="68" y="42"/>
                </a:lnTo>
                <a:lnTo>
                  <a:pt x="70" y="34"/>
                </a:lnTo>
                <a:lnTo>
                  <a:pt x="68" y="27"/>
                </a:lnTo>
                <a:lnTo>
                  <a:pt x="67" y="21"/>
                </a:lnTo>
                <a:lnTo>
                  <a:pt x="64" y="16"/>
                </a:lnTo>
                <a:lnTo>
                  <a:pt x="59" y="10"/>
                </a:lnTo>
                <a:lnTo>
                  <a:pt x="54" y="7"/>
                </a:lnTo>
                <a:lnTo>
                  <a:pt x="48" y="3"/>
                </a:lnTo>
                <a:lnTo>
                  <a:pt x="41" y="2"/>
                </a:lnTo>
                <a:lnTo>
                  <a:pt x="35" y="0"/>
                </a:lnTo>
              </a:path>
            </a:pathLst>
          </a:custGeom>
          <a:noFill/>
          <a:ln w="15875">
            <a:solidFill>
              <a:srgbClr val="0084CB"/>
            </a:solidFill>
            <a:prstDash val="solid"/>
            <a:round/>
            <a:headEnd/>
            <a:tailEnd/>
          </a:ln>
        </p:spPr>
        <p:txBody>
          <a:bodyPr/>
          <a:lstStyle/>
          <a:p>
            <a:endParaRPr lang="en-GB"/>
          </a:p>
        </p:txBody>
      </p:sp>
      <p:sp>
        <p:nvSpPr>
          <p:cNvPr id="111633" name="Freeform 17"/>
          <p:cNvSpPr>
            <a:spLocks/>
          </p:cNvSpPr>
          <p:nvPr/>
        </p:nvSpPr>
        <p:spPr bwMode="auto">
          <a:xfrm>
            <a:off x="4419600" y="5083175"/>
            <a:ext cx="112713" cy="109538"/>
          </a:xfrm>
          <a:custGeom>
            <a:avLst/>
            <a:gdLst/>
            <a:ahLst/>
            <a:cxnLst>
              <a:cxn ang="0">
                <a:pos x="36" y="0"/>
              </a:cxn>
              <a:cxn ang="0">
                <a:pos x="28" y="0"/>
              </a:cxn>
              <a:cxn ang="0">
                <a:pos x="22" y="3"/>
              </a:cxn>
              <a:cxn ang="0">
                <a:pos x="15" y="6"/>
              </a:cxn>
              <a:cxn ang="0">
                <a:pos x="11" y="10"/>
              </a:cxn>
              <a:cxn ang="0">
                <a:pos x="6" y="14"/>
              </a:cxn>
              <a:cxn ang="0">
                <a:pos x="3" y="21"/>
              </a:cxn>
              <a:cxn ang="0">
                <a:pos x="1" y="27"/>
              </a:cxn>
              <a:cxn ang="0">
                <a:pos x="0" y="34"/>
              </a:cxn>
              <a:cxn ang="0">
                <a:pos x="1" y="42"/>
              </a:cxn>
              <a:cxn ang="0">
                <a:pos x="3" y="48"/>
              </a:cxn>
              <a:cxn ang="0">
                <a:pos x="6" y="53"/>
              </a:cxn>
              <a:cxn ang="0">
                <a:pos x="11" y="58"/>
              </a:cxn>
              <a:cxn ang="0">
                <a:pos x="15" y="62"/>
              </a:cxn>
              <a:cxn ang="0">
                <a:pos x="22" y="66"/>
              </a:cxn>
              <a:cxn ang="0">
                <a:pos x="28" y="67"/>
              </a:cxn>
              <a:cxn ang="0">
                <a:pos x="36" y="69"/>
              </a:cxn>
              <a:cxn ang="0">
                <a:pos x="43" y="67"/>
              </a:cxn>
              <a:cxn ang="0">
                <a:pos x="49" y="66"/>
              </a:cxn>
              <a:cxn ang="0">
                <a:pos x="55" y="62"/>
              </a:cxn>
              <a:cxn ang="0">
                <a:pos x="62" y="58"/>
              </a:cxn>
              <a:cxn ang="0">
                <a:pos x="65" y="53"/>
              </a:cxn>
              <a:cxn ang="0">
                <a:pos x="68" y="48"/>
              </a:cxn>
              <a:cxn ang="0">
                <a:pos x="71" y="42"/>
              </a:cxn>
              <a:cxn ang="0">
                <a:pos x="71" y="34"/>
              </a:cxn>
              <a:cxn ang="0">
                <a:pos x="71" y="27"/>
              </a:cxn>
              <a:cxn ang="0">
                <a:pos x="68" y="21"/>
              </a:cxn>
              <a:cxn ang="0">
                <a:pos x="65" y="14"/>
              </a:cxn>
              <a:cxn ang="0">
                <a:pos x="62" y="10"/>
              </a:cxn>
              <a:cxn ang="0">
                <a:pos x="55" y="6"/>
              </a:cxn>
              <a:cxn ang="0">
                <a:pos x="49" y="3"/>
              </a:cxn>
              <a:cxn ang="0">
                <a:pos x="43" y="0"/>
              </a:cxn>
              <a:cxn ang="0">
                <a:pos x="36" y="0"/>
              </a:cxn>
            </a:cxnLst>
            <a:rect l="0" t="0" r="r" b="b"/>
            <a:pathLst>
              <a:path w="71" h="69">
                <a:moveTo>
                  <a:pt x="36" y="0"/>
                </a:moveTo>
                <a:lnTo>
                  <a:pt x="28" y="0"/>
                </a:lnTo>
                <a:lnTo>
                  <a:pt x="22" y="3"/>
                </a:lnTo>
                <a:lnTo>
                  <a:pt x="15" y="6"/>
                </a:lnTo>
                <a:lnTo>
                  <a:pt x="11" y="10"/>
                </a:lnTo>
                <a:lnTo>
                  <a:pt x="6" y="14"/>
                </a:lnTo>
                <a:lnTo>
                  <a:pt x="3" y="21"/>
                </a:lnTo>
                <a:lnTo>
                  <a:pt x="1" y="27"/>
                </a:lnTo>
                <a:lnTo>
                  <a:pt x="0" y="34"/>
                </a:lnTo>
                <a:lnTo>
                  <a:pt x="1" y="42"/>
                </a:lnTo>
                <a:lnTo>
                  <a:pt x="3" y="48"/>
                </a:lnTo>
                <a:lnTo>
                  <a:pt x="6" y="53"/>
                </a:lnTo>
                <a:lnTo>
                  <a:pt x="11" y="58"/>
                </a:lnTo>
                <a:lnTo>
                  <a:pt x="15" y="62"/>
                </a:lnTo>
                <a:lnTo>
                  <a:pt x="22" y="66"/>
                </a:lnTo>
                <a:lnTo>
                  <a:pt x="28" y="67"/>
                </a:lnTo>
                <a:lnTo>
                  <a:pt x="36" y="69"/>
                </a:lnTo>
                <a:lnTo>
                  <a:pt x="43" y="67"/>
                </a:lnTo>
                <a:lnTo>
                  <a:pt x="49" y="66"/>
                </a:lnTo>
                <a:lnTo>
                  <a:pt x="55" y="62"/>
                </a:lnTo>
                <a:lnTo>
                  <a:pt x="62" y="58"/>
                </a:lnTo>
                <a:lnTo>
                  <a:pt x="65" y="53"/>
                </a:lnTo>
                <a:lnTo>
                  <a:pt x="68" y="48"/>
                </a:lnTo>
                <a:lnTo>
                  <a:pt x="71" y="42"/>
                </a:lnTo>
                <a:lnTo>
                  <a:pt x="71" y="34"/>
                </a:lnTo>
                <a:lnTo>
                  <a:pt x="71" y="27"/>
                </a:lnTo>
                <a:lnTo>
                  <a:pt x="68" y="21"/>
                </a:lnTo>
                <a:lnTo>
                  <a:pt x="65" y="14"/>
                </a:lnTo>
                <a:lnTo>
                  <a:pt x="62" y="10"/>
                </a:lnTo>
                <a:lnTo>
                  <a:pt x="55" y="6"/>
                </a:lnTo>
                <a:lnTo>
                  <a:pt x="49" y="3"/>
                </a:lnTo>
                <a:lnTo>
                  <a:pt x="43" y="0"/>
                </a:lnTo>
                <a:lnTo>
                  <a:pt x="36" y="0"/>
                </a:lnTo>
                <a:close/>
              </a:path>
            </a:pathLst>
          </a:custGeom>
          <a:solidFill>
            <a:srgbClr val="0084CB"/>
          </a:solidFill>
          <a:ln w="9525">
            <a:noFill/>
            <a:round/>
            <a:headEnd/>
            <a:tailEnd/>
          </a:ln>
        </p:spPr>
        <p:txBody>
          <a:bodyPr/>
          <a:lstStyle/>
          <a:p>
            <a:endParaRPr lang="en-GB"/>
          </a:p>
        </p:txBody>
      </p:sp>
      <p:sp>
        <p:nvSpPr>
          <p:cNvPr id="111634" name="Freeform 18"/>
          <p:cNvSpPr>
            <a:spLocks/>
          </p:cNvSpPr>
          <p:nvPr/>
        </p:nvSpPr>
        <p:spPr bwMode="auto">
          <a:xfrm>
            <a:off x="4419600" y="5083175"/>
            <a:ext cx="112713" cy="109538"/>
          </a:xfrm>
          <a:custGeom>
            <a:avLst/>
            <a:gdLst/>
            <a:ahLst/>
            <a:cxnLst>
              <a:cxn ang="0">
                <a:pos x="36" y="0"/>
              </a:cxn>
              <a:cxn ang="0">
                <a:pos x="28" y="0"/>
              </a:cxn>
              <a:cxn ang="0">
                <a:pos x="22" y="3"/>
              </a:cxn>
              <a:cxn ang="0">
                <a:pos x="15" y="6"/>
              </a:cxn>
              <a:cxn ang="0">
                <a:pos x="11" y="10"/>
              </a:cxn>
              <a:cxn ang="0">
                <a:pos x="6" y="14"/>
              </a:cxn>
              <a:cxn ang="0">
                <a:pos x="3" y="21"/>
              </a:cxn>
              <a:cxn ang="0">
                <a:pos x="1" y="27"/>
              </a:cxn>
              <a:cxn ang="0">
                <a:pos x="0" y="34"/>
              </a:cxn>
              <a:cxn ang="0">
                <a:pos x="1" y="42"/>
              </a:cxn>
              <a:cxn ang="0">
                <a:pos x="3" y="48"/>
              </a:cxn>
              <a:cxn ang="0">
                <a:pos x="6" y="53"/>
              </a:cxn>
              <a:cxn ang="0">
                <a:pos x="11" y="58"/>
              </a:cxn>
              <a:cxn ang="0">
                <a:pos x="15" y="62"/>
              </a:cxn>
              <a:cxn ang="0">
                <a:pos x="22" y="66"/>
              </a:cxn>
              <a:cxn ang="0">
                <a:pos x="28" y="67"/>
              </a:cxn>
              <a:cxn ang="0">
                <a:pos x="36" y="69"/>
              </a:cxn>
              <a:cxn ang="0">
                <a:pos x="43" y="67"/>
              </a:cxn>
              <a:cxn ang="0">
                <a:pos x="49" y="66"/>
              </a:cxn>
              <a:cxn ang="0">
                <a:pos x="55" y="62"/>
              </a:cxn>
              <a:cxn ang="0">
                <a:pos x="62" y="58"/>
              </a:cxn>
              <a:cxn ang="0">
                <a:pos x="65" y="53"/>
              </a:cxn>
              <a:cxn ang="0">
                <a:pos x="68" y="48"/>
              </a:cxn>
              <a:cxn ang="0">
                <a:pos x="71" y="42"/>
              </a:cxn>
              <a:cxn ang="0">
                <a:pos x="71" y="34"/>
              </a:cxn>
              <a:cxn ang="0">
                <a:pos x="71" y="27"/>
              </a:cxn>
              <a:cxn ang="0">
                <a:pos x="68" y="21"/>
              </a:cxn>
              <a:cxn ang="0">
                <a:pos x="65" y="14"/>
              </a:cxn>
              <a:cxn ang="0">
                <a:pos x="62" y="10"/>
              </a:cxn>
              <a:cxn ang="0">
                <a:pos x="55" y="6"/>
              </a:cxn>
              <a:cxn ang="0">
                <a:pos x="49" y="3"/>
              </a:cxn>
              <a:cxn ang="0">
                <a:pos x="43" y="0"/>
              </a:cxn>
              <a:cxn ang="0">
                <a:pos x="36" y="0"/>
              </a:cxn>
            </a:cxnLst>
            <a:rect l="0" t="0" r="r" b="b"/>
            <a:pathLst>
              <a:path w="71" h="69">
                <a:moveTo>
                  <a:pt x="36" y="0"/>
                </a:moveTo>
                <a:lnTo>
                  <a:pt x="28" y="0"/>
                </a:lnTo>
                <a:lnTo>
                  <a:pt x="22" y="3"/>
                </a:lnTo>
                <a:lnTo>
                  <a:pt x="15" y="6"/>
                </a:lnTo>
                <a:lnTo>
                  <a:pt x="11" y="10"/>
                </a:lnTo>
                <a:lnTo>
                  <a:pt x="6" y="14"/>
                </a:lnTo>
                <a:lnTo>
                  <a:pt x="3" y="21"/>
                </a:lnTo>
                <a:lnTo>
                  <a:pt x="1" y="27"/>
                </a:lnTo>
                <a:lnTo>
                  <a:pt x="0" y="34"/>
                </a:lnTo>
                <a:lnTo>
                  <a:pt x="1" y="42"/>
                </a:lnTo>
                <a:lnTo>
                  <a:pt x="3" y="48"/>
                </a:lnTo>
                <a:lnTo>
                  <a:pt x="6" y="53"/>
                </a:lnTo>
                <a:lnTo>
                  <a:pt x="11" y="58"/>
                </a:lnTo>
                <a:lnTo>
                  <a:pt x="15" y="62"/>
                </a:lnTo>
                <a:lnTo>
                  <a:pt x="22" y="66"/>
                </a:lnTo>
                <a:lnTo>
                  <a:pt x="28" y="67"/>
                </a:lnTo>
                <a:lnTo>
                  <a:pt x="36" y="69"/>
                </a:lnTo>
                <a:lnTo>
                  <a:pt x="43" y="67"/>
                </a:lnTo>
                <a:lnTo>
                  <a:pt x="49" y="66"/>
                </a:lnTo>
                <a:lnTo>
                  <a:pt x="55" y="62"/>
                </a:lnTo>
                <a:lnTo>
                  <a:pt x="62" y="58"/>
                </a:lnTo>
                <a:lnTo>
                  <a:pt x="65" y="53"/>
                </a:lnTo>
                <a:lnTo>
                  <a:pt x="68" y="48"/>
                </a:lnTo>
                <a:lnTo>
                  <a:pt x="71" y="42"/>
                </a:lnTo>
                <a:lnTo>
                  <a:pt x="71" y="34"/>
                </a:lnTo>
                <a:lnTo>
                  <a:pt x="71" y="27"/>
                </a:lnTo>
                <a:lnTo>
                  <a:pt x="68" y="21"/>
                </a:lnTo>
                <a:lnTo>
                  <a:pt x="65" y="14"/>
                </a:lnTo>
                <a:lnTo>
                  <a:pt x="62" y="10"/>
                </a:lnTo>
                <a:lnTo>
                  <a:pt x="55" y="6"/>
                </a:lnTo>
                <a:lnTo>
                  <a:pt x="49" y="3"/>
                </a:lnTo>
                <a:lnTo>
                  <a:pt x="43" y="0"/>
                </a:lnTo>
                <a:lnTo>
                  <a:pt x="36" y="0"/>
                </a:lnTo>
              </a:path>
            </a:pathLst>
          </a:custGeom>
          <a:noFill/>
          <a:ln w="15875">
            <a:solidFill>
              <a:srgbClr val="0084CB"/>
            </a:solidFill>
            <a:prstDash val="solid"/>
            <a:round/>
            <a:headEnd/>
            <a:tailEnd/>
          </a:ln>
        </p:spPr>
        <p:txBody>
          <a:bodyPr/>
          <a:lstStyle/>
          <a:p>
            <a:endParaRPr lang="en-GB"/>
          </a:p>
        </p:txBody>
      </p:sp>
      <p:sp>
        <p:nvSpPr>
          <p:cNvPr id="111635" name="Freeform 19"/>
          <p:cNvSpPr>
            <a:spLocks/>
          </p:cNvSpPr>
          <p:nvPr/>
        </p:nvSpPr>
        <p:spPr bwMode="auto">
          <a:xfrm>
            <a:off x="3652838" y="5149850"/>
            <a:ext cx="114300" cy="106363"/>
          </a:xfrm>
          <a:custGeom>
            <a:avLst/>
            <a:gdLst/>
            <a:ahLst/>
            <a:cxnLst>
              <a:cxn ang="0">
                <a:pos x="37" y="0"/>
              </a:cxn>
              <a:cxn ang="0">
                <a:pos x="29" y="0"/>
              </a:cxn>
              <a:cxn ang="0">
                <a:pos x="22" y="3"/>
              </a:cxn>
              <a:cxn ang="0">
                <a:pos x="16" y="6"/>
              </a:cxn>
              <a:cxn ang="0">
                <a:pos x="11" y="9"/>
              </a:cxn>
              <a:cxn ang="0">
                <a:pos x="6" y="14"/>
              </a:cxn>
              <a:cxn ang="0">
                <a:pos x="3" y="20"/>
              </a:cxn>
              <a:cxn ang="0">
                <a:pos x="1" y="27"/>
              </a:cxn>
              <a:cxn ang="0">
                <a:pos x="0" y="33"/>
              </a:cxn>
              <a:cxn ang="0">
                <a:pos x="1" y="40"/>
              </a:cxn>
              <a:cxn ang="0">
                <a:pos x="3" y="46"/>
              </a:cxn>
              <a:cxn ang="0">
                <a:pos x="6" y="52"/>
              </a:cxn>
              <a:cxn ang="0">
                <a:pos x="11" y="57"/>
              </a:cxn>
              <a:cxn ang="0">
                <a:pos x="16" y="62"/>
              </a:cxn>
              <a:cxn ang="0">
                <a:pos x="22" y="65"/>
              </a:cxn>
              <a:cxn ang="0">
                <a:pos x="29" y="67"/>
              </a:cxn>
              <a:cxn ang="0">
                <a:pos x="37" y="67"/>
              </a:cxn>
              <a:cxn ang="0">
                <a:pos x="43" y="67"/>
              </a:cxn>
              <a:cxn ang="0">
                <a:pos x="49" y="65"/>
              </a:cxn>
              <a:cxn ang="0">
                <a:pos x="56" y="62"/>
              </a:cxn>
              <a:cxn ang="0">
                <a:pos x="61" y="57"/>
              </a:cxn>
              <a:cxn ang="0">
                <a:pos x="65" y="52"/>
              </a:cxn>
              <a:cxn ang="0">
                <a:pos x="69" y="46"/>
              </a:cxn>
              <a:cxn ang="0">
                <a:pos x="72" y="40"/>
              </a:cxn>
              <a:cxn ang="0">
                <a:pos x="72" y="33"/>
              </a:cxn>
              <a:cxn ang="0">
                <a:pos x="72" y="27"/>
              </a:cxn>
              <a:cxn ang="0">
                <a:pos x="69" y="20"/>
              </a:cxn>
              <a:cxn ang="0">
                <a:pos x="65" y="14"/>
              </a:cxn>
              <a:cxn ang="0">
                <a:pos x="61" y="9"/>
              </a:cxn>
              <a:cxn ang="0">
                <a:pos x="56" y="6"/>
              </a:cxn>
              <a:cxn ang="0">
                <a:pos x="49" y="3"/>
              </a:cxn>
              <a:cxn ang="0">
                <a:pos x="43" y="0"/>
              </a:cxn>
              <a:cxn ang="0">
                <a:pos x="37" y="0"/>
              </a:cxn>
            </a:cxnLst>
            <a:rect l="0" t="0" r="r" b="b"/>
            <a:pathLst>
              <a:path w="72" h="67">
                <a:moveTo>
                  <a:pt x="37" y="0"/>
                </a:moveTo>
                <a:lnTo>
                  <a:pt x="29" y="0"/>
                </a:lnTo>
                <a:lnTo>
                  <a:pt x="22" y="3"/>
                </a:lnTo>
                <a:lnTo>
                  <a:pt x="16" y="6"/>
                </a:lnTo>
                <a:lnTo>
                  <a:pt x="11" y="9"/>
                </a:lnTo>
                <a:lnTo>
                  <a:pt x="6" y="14"/>
                </a:lnTo>
                <a:lnTo>
                  <a:pt x="3" y="20"/>
                </a:lnTo>
                <a:lnTo>
                  <a:pt x="1" y="27"/>
                </a:lnTo>
                <a:lnTo>
                  <a:pt x="0" y="33"/>
                </a:lnTo>
                <a:lnTo>
                  <a:pt x="1" y="40"/>
                </a:lnTo>
                <a:lnTo>
                  <a:pt x="3" y="46"/>
                </a:lnTo>
                <a:lnTo>
                  <a:pt x="6" y="52"/>
                </a:lnTo>
                <a:lnTo>
                  <a:pt x="11" y="57"/>
                </a:lnTo>
                <a:lnTo>
                  <a:pt x="16" y="62"/>
                </a:lnTo>
                <a:lnTo>
                  <a:pt x="22" y="65"/>
                </a:lnTo>
                <a:lnTo>
                  <a:pt x="29" y="67"/>
                </a:lnTo>
                <a:lnTo>
                  <a:pt x="37" y="67"/>
                </a:lnTo>
                <a:lnTo>
                  <a:pt x="43" y="67"/>
                </a:lnTo>
                <a:lnTo>
                  <a:pt x="49" y="65"/>
                </a:lnTo>
                <a:lnTo>
                  <a:pt x="56" y="62"/>
                </a:lnTo>
                <a:lnTo>
                  <a:pt x="61" y="57"/>
                </a:lnTo>
                <a:lnTo>
                  <a:pt x="65" y="52"/>
                </a:lnTo>
                <a:lnTo>
                  <a:pt x="69" y="46"/>
                </a:lnTo>
                <a:lnTo>
                  <a:pt x="72" y="40"/>
                </a:lnTo>
                <a:lnTo>
                  <a:pt x="72" y="33"/>
                </a:lnTo>
                <a:lnTo>
                  <a:pt x="72" y="27"/>
                </a:lnTo>
                <a:lnTo>
                  <a:pt x="69" y="20"/>
                </a:lnTo>
                <a:lnTo>
                  <a:pt x="65" y="14"/>
                </a:lnTo>
                <a:lnTo>
                  <a:pt x="61" y="9"/>
                </a:lnTo>
                <a:lnTo>
                  <a:pt x="56" y="6"/>
                </a:lnTo>
                <a:lnTo>
                  <a:pt x="49" y="3"/>
                </a:lnTo>
                <a:lnTo>
                  <a:pt x="43" y="0"/>
                </a:lnTo>
                <a:lnTo>
                  <a:pt x="37" y="0"/>
                </a:lnTo>
                <a:close/>
              </a:path>
            </a:pathLst>
          </a:custGeom>
          <a:solidFill>
            <a:srgbClr val="0084CB"/>
          </a:solidFill>
          <a:ln w="9525">
            <a:noFill/>
            <a:round/>
            <a:headEnd/>
            <a:tailEnd/>
          </a:ln>
        </p:spPr>
        <p:txBody>
          <a:bodyPr/>
          <a:lstStyle/>
          <a:p>
            <a:endParaRPr lang="en-GB"/>
          </a:p>
        </p:txBody>
      </p:sp>
      <p:sp>
        <p:nvSpPr>
          <p:cNvPr id="111636" name="Freeform 20"/>
          <p:cNvSpPr>
            <a:spLocks/>
          </p:cNvSpPr>
          <p:nvPr/>
        </p:nvSpPr>
        <p:spPr bwMode="auto">
          <a:xfrm>
            <a:off x="3652838" y="5149850"/>
            <a:ext cx="114300" cy="106363"/>
          </a:xfrm>
          <a:custGeom>
            <a:avLst/>
            <a:gdLst/>
            <a:ahLst/>
            <a:cxnLst>
              <a:cxn ang="0">
                <a:pos x="37" y="0"/>
              </a:cxn>
              <a:cxn ang="0">
                <a:pos x="29" y="0"/>
              </a:cxn>
              <a:cxn ang="0">
                <a:pos x="22" y="3"/>
              </a:cxn>
              <a:cxn ang="0">
                <a:pos x="16" y="6"/>
              </a:cxn>
              <a:cxn ang="0">
                <a:pos x="11" y="9"/>
              </a:cxn>
              <a:cxn ang="0">
                <a:pos x="6" y="14"/>
              </a:cxn>
              <a:cxn ang="0">
                <a:pos x="3" y="20"/>
              </a:cxn>
              <a:cxn ang="0">
                <a:pos x="1" y="27"/>
              </a:cxn>
              <a:cxn ang="0">
                <a:pos x="0" y="33"/>
              </a:cxn>
              <a:cxn ang="0">
                <a:pos x="1" y="40"/>
              </a:cxn>
              <a:cxn ang="0">
                <a:pos x="3" y="46"/>
              </a:cxn>
              <a:cxn ang="0">
                <a:pos x="6" y="52"/>
              </a:cxn>
              <a:cxn ang="0">
                <a:pos x="11" y="57"/>
              </a:cxn>
              <a:cxn ang="0">
                <a:pos x="16" y="62"/>
              </a:cxn>
              <a:cxn ang="0">
                <a:pos x="22" y="65"/>
              </a:cxn>
              <a:cxn ang="0">
                <a:pos x="29" y="67"/>
              </a:cxn>
              <a:cxn ang="0">
                <a:pos x="37" y="67"/>
              </a:cxn>
              <a:cxn ang="0">
                <a:pos x="43" y="67"/>
              </a:cxn>
              <a:cxn ang="0">
                <a:pos x="49" y="65"/>
              </a:cxn>
              <a:cxn ang="0">
                <a:pos x="56" y="62"/>
              </a:cxn>
              <a:cxn ang="0">
                <a:pos x="61" y="57"/>
              </a:cxn>
              <a:cxn ang="0">
                <a:pos x="65" y="52"/>
              </a:cxn>
              <a:cxn ang="0">
                <a:pos x="69" y="46"/>
              </a:cxn>
              <a:cxn ang="0">
                <a:pos x="72" y="40"/>
              </a:cxn>
              <a:cxn ang="0">
                <a:pos x="72" y="33"/>
              </a:cxn>
              <a:cxn ang="0">
                <a:pos x="72" y="27"/>
              </a:cxn>
              <a:cxn ang="0">
                <a:pos x="69" y="20"/>
              </a:cxn>
              <a:cxn ang="0">
                <a:pos x="65" y="14"/>
              </a:cxn>
              <a:cxn ang="0">
                <a:pos x="61" y="9"/>
              </a:cxn>
              <a:cxn ang="0">
                <a:pos x="56" y="6"/>
              </a:cxn>
              <a:cxn ang="0">
                <a:pos x="49" y="3"/>
              </a:cxn>
              <a:cxn ang="0">
                <a:pos x="43" y="0"/>
              </a:cxn>
              <a:cxn ang="0">
                <a:pos x="37" y="0"/>
              </a:cxn>
            </a:cxnLst>
            <a:rect l="0" t="0" r="r" b="b"/>
            <a:pathLst>
              <a:path w="72" h="67">
                <a:moveTo>
                  <a:pt x="37" y="0"/>
                </a:moveTo>
                <a:lnTo>
                  <a:pt x="29" y="0"/>
                </a:lnTo>
                <a:lnTo>
                  <a:pt x="22" y="3"/>
                </a:lnTo>
                <a:lnTo>
                  <a:pt x="16" y="6"/>
                </a:lnTo>
                <a:lnTo>
                  <a:pt x="11" y="9"/>
                </a:lnTo>
                <a:lnTo>
                  <a:pt x="6" y="14"/>
                </a:lnTo>
                <a:lnTo>
                  <a:pt x="3" y="20"/>
                </a:lnTo>
                <a:lnTo>
                  <a:pt x="1" y="27"/>
                </a:lnTo>
                <a:lnTo>
                  <a:pt x="0" y="33"/>
                </a:lnTo>
                <a:lnTo>
                  <a:pt x="1" y="40"/>
                </a:lnTo>
                <a:lnTo>
                  <a:pt x="3" y="46"/>
                </a:lnTo>
                <a:lnTo>
                  <a:pt x="6" y="52"/>
                </a:lnTo>
                <a:lnTo>
                  <a:pt x="11" y="57"/>
                </a:lnTo>
                <a:lnTo>
                  <a:pt x="16" y="62"/>
                </a:lnTo>
                <a:lnTo>
                  <a:pt x="22" y="65"/>
                </a:lnTo>
                <a:lnTo>
                  <a:pt x="29" y="67"/>
                </a:lnTo>
                <a:lnTo>
                  <a:pt x="37" y="67"/>
                </a:lnTo>
                <a:lnTo>
                  <a:pt x="43" y="67"/>
                </a:lnTo>
                <a:lnTo>
                  <a:pt x="49" y="65"/>
                </a:lnTo>
                <a:lnTo>
                  <a:pt x="56" y="62"/>
                </a:lnTo>
                <a:lnTo>
                  <a:pt x="61" y="57"/>
                </a:lnTo>
                <a:lnTo>
                  <a:pt x="65" y="52"/>
                </a:lnTo>
                <a:lnTo>
                  <a:pt x="69" y="46"/>
                </a:lnTo>
                <a:lnTo>
                  <a:pt x="72" y="40"/>
                </a:lnTo>
                <a:lnTo>
                  <a:pt x="72" y="33"/>
                </a:lnTo>
                <a:lnTo>
                  <a:pt x="72" y="27"/>
                </a:lnTo>
                <a:lnTo>
                  <a:pt x="69" y="20"/>
                </a:lnTo>
                <a:lnTo>
                  <a:pt x="65" y="14"/>
                </a:lnTo>
                <a:lnTo>
                  <a:pt x="61" y="9"/>
                </a:lnTo>
                <a:lnTo>
                  <a:pt x="56" y="6"/>
                </a:lnTo>
                <a:lnTo>
                  <a:pt x="49" y="3"/>
                </a:lnTo>
                <a:lnTo>
                  <a:pt x="43" y="0"/>
                </a:lnTo>
                <a:lnTo>
                  <a:pt x="37" y="0"/>
                </a:lnTo>
              </a:path>
            </a:pathLst>
          </a:custGeom>
          <a:noFill/>
          <a:ln w="15875">
            <a:solidFill>
              <a:srgbClr val="0084CB"/>
            </a:solidFill>
            <a:prstDash val="solid"/>
            <a:round/>
            <a:headEnd/>
            <a:tailEnd/>
          </a:ln>
        </p:spPr>
        <p:txBody>
          <a:bodyPr/>
          <a:lstStyle/>
          <a:p>
            <a:endParaRPr lang="en-GB"/>
          </a:p>
        </p:txBody>
      </p:sp>
      <p:sp>
        <p:nvSpPr>
          <p:cNvPr id="111637" name="Freeform 21"/>
          <p:cNvSpPr>
            <a:spLocks/>
          </p:cNvSpPr>
          <p:nvPr/>
        </p:nvSpPr>
        <p:spPr bwMode="auto">
          <a:xfrm>
            <a:off x="2894013" y="5016500"/>
            <a:ext cx="114300" cy="107950"/>
          </a:xfrm>
          <a:custGeom>
            <a:avLst/>
            <a:gdLst/>
            <a:ahLst/>
            <a:cxnLst>
              <a:cxn ang="0">
                <a:pos x="37" y="0"/>
              </a:cxn>
              <a:cxn ang="0">
                <a:pos x="29" y="0"/>
              </a:cxn>
              <a:cxn ang="0">
                <a:pos x="22" y="3"/>
              </a:cxn>
              <a:cxn ang="0">
                <a:pos x="16" y="7"/>
              </a:cxn>
              <a:cxn ang="0">
                <a:pos x="11" y="10"/>
              </a:cxn>
              <a:cxn ang="0">
                <a:pos x="6" y="15"/>
              </a:cxn>
              <a:cxn ang="0">
                <a:pos x="3" y="21"/>
              </a:cxn>
              <a:cxn ang="0">
                <a:pos x="2" y="27"/>
              </a:cxn>
              <a:cxn ang="0">
                <a:pos x="0" y="34"/>
              </a:cxn>
              <a:cxn ang="0">
                <a:pos x="2" y="40"/>
              </a:cxn>
              <a:cxn ang="0">
                <a:pos x="3" y="47"/>
              </a:cxn>
              <a:cxn ang="0">
                <a:pos x="6" y="53"/>
              </a:cxn>
              <a:cxn ang="0">
                <a:pos x="11" y="58"/>
              </a:cxn>
              <a:cxn ang="0">
                <a:pos x="16" y="63"/>
              </a:cxn>
              <a:cxn ang="0">
                <a:pos x="22" y="64"/>
              </a:cxn>
              <a:cxn ang="0">
                <a:pos x="29" y="68"/>
              </a:cxn>
              <a:cxn ang="0">
                <a:pos x="37" y="68"/>
              </a:cxn>
              <a:cxn ang="0">
                <a:pos x="43" y="68"/>
              </a:cxn>
              <a:cxn ang="0">
                <a:pos x="50" y="64"/>
              </a:cxn>
              <a:cxn ang="0">
                <a:pos x="56" y="63"/>
              </a:cxn>
              <a:cxn ang="0">
                <a:pos x="61" y="58"/>
              </a:cxn>
              <a:cxn ang="0">
                <a:pos x="66" y="53"/>
              </a:cxn>
              <a:cxn ang="0">
                <a:pos x="69" y="47"/>
              </a:cxn>
              <a:cxn ang="0">
                <a:pos x="72" y="40"/>
              </a:cxn>
              <a:cxn ang="0">
                <a:pos x="72" y="34"/>
              </a:cxn>
              <a:cxn ang="0">
                <a:pos x="72" y="27"/>
              </a:cxn>
              <a:cxn ang="0">
                <a:pos x="69" y="21"/>
              </a:cxn>
              <a:cxn ang="0">
                <a:pos x="66" y="15"/>
              </a:cxn>
              <a:cxn ang="0">
                <a:pos x="61" y="10"/>
              </a:cxn>
              <a:cxn ang="0">
                <a:pos x="56" y="7"/>
              </a:cxn>
              <a:cxn ang="0">
                <a:pos x="50" y="3"/>
              </a:cxn>
              <a:cxn ang="0">
                <a:pos x="43" y="0"/>
              </a:cxn>
              <a:cxn ang="0">
                <a:pos x="37" y="0"/>
              </a:cxn>
            </a:cxnLst>
            <a:rect l="0" t="0" r="r" b="b"/>
            <a:pathLst>
              <a:path w="72" h="68">
                <a:moveTo>
                  <a:pt x="37" y="0"/>
                </a:moveTo>
                <a:lnTo>
                  <a:pt x="29" y="0"/>
                </a:lnTo>
                <a:lnTo>
                  <a:pt x="22" y="3"/>
                </a:lnTo>
                <a:lnTo>
                  <a:pt x="16" y="7"/>
                </a:lnTo>
                <a:lnTo>
                  <a:pt x="11" y="10"/>
                </a:lnTo>
                <a:lnTo>
                  <a:pt x="6" y="15"/>
                </a:lnTo>
                <a:lnTo>
                  <a:pt x="3" y="21"/>
                </a:lnTo>
                <a:lnTo>
                  <a:pt x="2" y="27"/>
                </a:lnTo>
                <a:lnTo>
                  <a:pt x="0" y="34"/>
                </a:lnTo>
                <a:lnTo>
                  <a:pt x="2" y="40"/>
                </a:lnTo>
                <a:lnTo>
                  <a:pt x="3" y="47"/>
                </a:lnTo>
                <a:lnTo>
                  <a:pt x="6" y="53"/>
                </a:lnTo>
                <a:lnTo>
                  <a:pt x="11" y="58"/>
                </a:lnTo>
                <a:lnTo>
                  <a:pt x="16" y="63"/>
                </a:lnTo>
                <a:lnTo>
                  <a:pt x="22" y="64"/>
                </a:lnTo>
                <a:lnTo>
                  <a:pt x="29" y="68"/>
                </a:lnTo>
                <a:lnTo>
                  <a:pt x="37" y="68"/>
                </a:lnTo>
                <a:lnTo>
                  <a:pt x="43" y="68"/>
                </a:lnTo>
                <a:lnTo>
                  <a:pt x="50" y="64"/>
                </a:lnTo>
                <a:lnTo>
                  <a:pt x="56" y="63"/>
                </a:lnTo>
                <a:lnTo>
                  <a:pt x="61" y="58"/>
                </a:lnTo>
                <a:lnTo>
                  <a:pt x="66" y="53"/>
                </a:lnTo>
                <a:lnTo>
                  <a:pt x="69" y="47"/>
                </a:lnTo>
                <a:lnTo>
                  <a:pt x="72" y="40"/>
                </a:lnTo>
                <a:lnTo>
                  <a:pt x="72" y="34"/>
                </a:lnTo>
                <a:lnTo>
                  <a:pt x="72" y="27"/>
                </a:lnTo>
                <a:lnTo>
                  <a:pt x="69" y="21"/>
                </a:lnTo>
                <a:lnTo>
                  <a:pt x="66" y="15"/>
                </a:lnTo>
                <a:lnTo>
                  <a:pt x="61" y="10"/>
                </a:lnTo>
                <a:lnTo>
                  <a:pt x="56" y="7"/>
                </a:lnTo>
                <a:lnTo>
                  <a:pt x="50" y="3"/>
                </a:lnTo>
                <a:lnTo>
                  <a:pt x="43" y="0"/>
                </a:lnTo>
                <a:lnTo>
                  <a:pt x="37" y="0"/>
                </a:lnTo>
                <a:close/>
              </a:path>
            </a:pathLst>
          </a:custGeom>
          <a:solidFill>
            <a:srgbClr val="0084CB"/>
          </a:solidFill>
          <a:ln w="9525">
            <a:noFill/>
            <a:round/>
            <a:headEnd/>
            <a:tailEnd/>
          </a:ln>
        </p:spPr>
        <p:txBody>
          <a:bodyPr/>
          <a:lstStyle/>
          <a:p>
            <a:endParaRPr lang="en-GB"/>
          </a:p>
        </p:txBody>
      </p:sp>
      <p:sp>
        <p:nvSpPr>
          <p:cNvPr id="111638" name="Freeform 22"/>
          <p:cNvSpPr>
            <a:spLocks/>
          </p:cNvSpPr>
          <p:nvPr/>
        </p:nvSpPr>
        <p:spPr bwMode="auto">
          <a:xfrm>
            <a:off x="2894013" y="5016500"/>
            <a:ext cx="114300" cy="107950"/>
          </a:xfrm>
          <a:custGeom>
            <a:avLst/>
            <a:gdLst/>
            <a:ahLst/>
            <a:cxnLst>
              <a:cxn ang="0">
                <a:pos x="37" y="0"/>
              </a:cxn>
              <a:cxn ang="0">
                <a:pos x="29" y="0"/>
              </a:cxn>
              <a:cxn ang="0">
                <a:pos x="22" y="3"/>
              </a:cxn>
              <a:cxn ang="0">
                <a:pos x="16" y="7"/>
              </a:cxn>
              <a:cxn ang="0">
                <a:pos x="11" y="10"/>
              </a:cxn>
              <a:cxn ang="0">
                <a:pos x="6" y="15"/>
              </a:cxn>
              <a:cxn ang="0">
                <a:pos x="3" y="21"/>
              </a:cxn>
              <a:cxn ang="0">
                <a:pos x="2" y="27"/>
              </a:cxn>
              <a:cxn ang="0">
                <a:pos x="0" y="34"/>
              </a:cxn>
              <a:cxn ang="0">
                <a:pos x="2" y="40"/>
              </a:cxn>
              <a:cxn ang="0">
                <a:pos x="3" y="47"/>
              </a:cxn>
              <a:cxn ang="0">
                <a:pos x="6" y="53"/>
              </a:cxn>
              <a:cxn ang="0">
                <a:pos x="11" y="58"/>
              </a:cxn>
              <a:cxn ang="0">
                <a:pos x="16" y="63"/>
              </a:cxn>
              <a:cxn ang="0">
                <a:pos x="22" y="64"/>
              </a:cxn>
              <a:cxn ang="0">
                <a:pos x="29" y="68"/>
              </a:cxn>
              <a:cxn ang="0">
                <a:pos x="37" y="68"/>
              </a:cxn>
              <a:cxn ang="0">
                <a:pos x="43" y="68"/>
              </a:cxn>
              <a:cxn ang="0">
                <a:pos x="50" y="64"/>
              </a:cxn>
              <a:cxn ang="0">
                <a:pos x="56" y="63"/>
              </a:cxn>
              <a:cxn ang="0">
                <a:pos x="61" y="58"/>
              </a:cxn>
              <a:cxn ang="0">
                <a:pos x="66" y="53"/>
              </a:cxn>
              <a:cxn ang="0">
                <a:pos x="69" y="47"/>
              </a:cxn>
              <a:cxn ang="0">
                <a:pos x="72" y="40"/>
              </a:cxn>
              <a:cxn ang="0">
                <a:pos x="72" y="34"/>
              </a:cxn>
              <a:cxn ang="0">
                <a:pos x="72" y="27"/>
              </a:cxn>
              <a:cxn ang="0">
                <a:pos x="69" y="21"/>
              </a:cxn>
              <a:cxn ang="0">
                <a:pos x="66" y="15"/>
              </a:cxn>
              <a:cxn ang="0">
                <a:pos x="61" y="10"/>
              </a:cxn>
              <a:cxn ang="0">
                <a:pos x="56" y="7"/>
              </a:cxn>
              <a:cxn ang="0">
                <a:pos x="50" y="3"/>
              </a:cxn>
              <a:cxn ang="0">
                <a:pos x="43" y="0"/>
              </a:cxn>
              <a:cxn ang="0">
                <a:pos x="37" y="0"/>
              </a:cxn>
            </a:cxnLst>
            <a:rect l="0" t="0" r="r" b="b"/>
            <a:pathLst>
              <a:path w="72" h="68">
                <a:moveTo>
                  <a:pt x="37" y="0"/>
                </a:moveTo>
                <a:lnTo>
                  <a:pt x="29" y="0"/>
                </a:lnTo>
                <a:lnTo>
                  <a:pt x="22" y="3"/>
                </a:lnTo>
                <a:lnTo>
                  <a:pt x="16" y="7"/>
                </a:lnTo>
                <a:lnTo>
                  <a:pt x="11" y="10"/>
                </a:lnTo>
                <a:lnTo>
                  <a:pt x="6" y="15"/>
                </a:lnTo>
                <a:lnTo>
                  <a:pt x="3" y="21"/>
                </a:lnTo>
                <a:lnTo>
                  <a:pt x="2" y="27"/>
                </a:lnTo>
                <a:lnTo>
                  <a:pt x="0" y="34"/>
                </a:lnTo>
                <a:lnTo>
                  <a:pt x="2" y="40"/>
                </a:lnTo>
                <a:lnTo>
                  <a:pt x="3" y="47"/>
                </a:lnTo>
                <a:lnTo>
                  <a:pt x="6" y="53"/>
                </a:lnTo>
                <a:lnTo>
                  <a:pt x="11" y="58"/>
                </a:lnTo>
                <a:lnTo>
                  <a:pt x="16" y="63"/>
                </a:lnTo>
                <a:lnTo>
                  <a:pt x="22" y="64"/>
                </a:lnTo>
                <a:lnTo>
                  <a:pt x="29" y="68"/>
                </a:lnTo>
                <a:lnTo>
                  <a:pt x="37" y="68"/>
                </a:lnTo>
                <a:lnTo>
                  <a:pt x="43" y="68"/>
                </a:lnTo>
                <a:lnTo>
                  <a:pt x="50" y="64"/>
                </a:lnTo>
                <a:lnTo>
                  <a:pt x="56" y="63"/>
                </a:lnTo>
                <a:lnTo>
                  <a:pt x="61" y="58"/>
                </a:lnTo>
                <a:lnTo>
                  <a:pt x="66" y="53"/>
                </a:lnTo>
                <a:lnTo>
                  <a:pt x="69" y="47"/>
                </a:lnTo>
                <a:lnTo>
                  <a:pt x="72" y="40"/>
                </a:lnTo>
                <a:lnTo>
                  <a:pt x="72" y="34"/>
                </a:lnTo>
                <a:lnTo>
                  <a:pt x="72" y="27"/>
                </a:lnTo>
                <a:lnTo>
                  <a:pt x="69" y="21"/>
                </a:lnTo>
                <a:lnTo>
                  <a:pt x="66" y="15"/>
                </a:lnTo>
                <a:lnTo>
                  <a:pt x="61" y="10"/>
                </a:lnTo>
                <a:lnTo>
                  <a:pt x="56" y="7"/>
                </a:lnTo>
                <a:lnTo>
                  <a:pt x="50" y="3"/>
                </a:lnTo>
                <a:lnTo>
                  <a:pt x="43" y="0"/>
                </a:lnTo>
                <a:lnTo>
                  <a:pt x="37" y="0"/>
                </a:lnTo>
              </a:path>
            </a:pathLst>
          </a:custGeom>
          <a:noFill/>
          <a:ln w="15875">
            <a:solidFill>
              <a:srgbClr val="0084CB"/>
            </a:solidFill>
            <a:prstDash val="solid"/>
            <a:round/>
            <a:headEnd/>
            <a:tailEnd/>
          </a:ln>
        </p:spPr>
        <p:txBody>
          <a:bodyPr/>
          <a:lstStyle/>
          <a:p>
            <a:endParaRPr lang="en-GB"/>
          </a:p>
        </p:txBody>
      </p:sp>
      <p:sp>
        <p:nvSpPr>
          <p:cNvPr id="111639" name="Freeform 23"/>
          <p:cNvSpPr>
            <a:spLocks/>
          </p:cNvSpPr>
          <p:nvPr/>
        </p:nvSpPr>
        <p:spPr bwMode="auto">
          <a:xfrm>
            <a:off x="2652713" y="4621213"/>
            <a:ext cx="114300" cy="106362"/>
          </a:xfrm>
          <a:custGeom>
            <a:avLst/>
            <a:gdLst/>
            <a:ahLst/>
            <a:cxnLst>
              <a:cxn ang="0">
                <a:pos x="35" y="0"/>
              </a:cxn>
              <a:cxn ang="0">
                <a:pos x="29" y="1"/>
              </a:cxn>
              <a:cxn ang="0">
                <a:pos x="23" y="3"/>
              </a:cxn>
              <a:cxn ang="0">
                <a:pos x="16" y="6"/>
              </a:cxn>
              <a:cxn ang="0">
                <a:pos x="10" y="9"/>
              </a:cxn>
              <a:cxn ang="0">
                <a:pos x="7" y="16"/>
              </a:cxn>
              <a:cxn ang="0">
                <a:pos x="3" y="20"/>
              </a:cxn>
              <a:cxn ang="0">
                <a:pos x="0" y="27"/>
              </a:cxn>
              <a:cxn ang="0">
                <a:pos x="0" y="33"/>
              </a:cxn>
              <a:cxn ang="0">
                <a:pos x="0" y="41"/>
              </a:cxn>
              <a:cxn ang="0">
                <a:pos x="3" y="48"/>
              </a:cxn>
              <a:cxn ang="0">
                <a:pos x="7" y="52"/>
              </a:cxn>
              <a:cxn ang="0">
                <a:pos x="10" y="57"/>
              </a:cxn>
              <a:cxn ang="0">
                <a:pos x="16" y="62"/>
              </a:cxn>
              <a:cxn ang="0">
                <a:pos x="23" y="65"/>
              </a:cxn>
              <a:cxn ang="0">
                <a:pos x="29" y="67"/>
              </a:cxn>
              <a:cxn ang="0">
                <a:pos x="35" y="67"/>
              </a:cxn>
              <a:cxn ang="0">
                <a:pos x="43" y="67"/>
              </a:cxn>
              <a:cxn ang="0">
                <a:pos x="50" y="65"/>
              </a:cxn>
              <a:cxn ang="0">
                <a:pos x="56" y="62"/>
              </a:cxn>
              <a:cxn ang="0">
                <a:pos x="61" y="57"/>
              </a:cxn>
              <a:cxn ang="0">
                <a:pos x="66" y="52"/>
              </a:cxn>
              <a:cxn ang="0">
                <a:pos x="69" y="48"/>
              </a:cxn>
              <a:cxn ang="0">
                <a:pos x="70" y="41"/>
              </a:cxn>
              <a:cxn ang="0">
                <a:pos x="72" y="33"/>
              </a:cxn>
              <a:cxn ang="0">
                <a:pos x="70" y="27"/>
              </a:cxn>
              <a:cxn ang="0">
                <a:pos x="69" y="20"/>
              </a:cxn>
              <a:cxn ang="0">
                <a:pos x="66" y="16"/>
              </a:cxn>
              <a:cxn ang="0">
                <a:pos x="61" y="9"/>
              </a:cxn>
              <a:cxn ang="0">
                <a:pos x="56" y="6"/>
              </a:cxn>
              <a:cxn ang="0">
                <a:pos x="50" y="3"/>
              </a:cxn>
              <a:cxn ang="0">
                <a:pos x="43" y="1"/>
              </a:cxn>
              <a:cxn ang="0">
                <a:pos x="35" y="0"/>
              </a:cxn>
            </a:cxnLst>
            <a:rect l="0" t="0" r="r" b="b"/>
            <a:pathLst>
              <a:path w="72" h="67">
                <a:moveTo>
                  <a:pt x="35" y="0"/>
                </a:moveTo>
                <a:lnTo>
                  <a:pt x="29" y="1"/>
                </a:lnTo>
                <a:lnTo>
                  <a:pt x="23" y="3"/>
                </a:lnTo>
                <a:lnTo>
                  <a:pt x="16" y="6"/>
                </a:lnTo>
                <a:lnTo>
                  <a:pt x="10" y="9"/>
                </a:lnTo>
                <a:lnTo>
                  <a:pt x="7" y="16"/>
                </a:lnTo>
                <a:lnTo>
                  <a:pt x="3" y="20"/>
                </a:lnTo>
                <a:lnTo>
                  <a:pt x="0" y="27"/>
                </a:lnTo>
                <a:lnTo>
                  <a:pt x="0" y="33"/>
                </a:lnTo>
                <a:lnTo>
                  <a:pt x="0" y="41"/>
                </a:lnTo>
                <a:lnTo>
                  <a:pt x="3" y="48"/>
                </a:lnTo>
                <a:lnTo>
                  <a:pt x="7" y="52"/>
                </a:lnTo>
                <a:lnTo>
                  <a:pt x="10" y="57"/>
                </a:lnTo>
                <a:lnTo>
                  <a:pt x="16" y="62"/>
                </a:lnTo>
                <a:lnTo>
                  <a:pt x="23" y="65"/>
                </a:lnTo>
                <a:lnTo>
                  <a:pt x="29" y="67"/>
                </a:lnTo>
                <a:lnTo>
                  <a:pt x="35" y="67"/>
                </a:lnTo>
                <a:lnTo>
                  <a:pt x="43" y="67"/>
                </a:lnTo>
                <a:lnTo>
                  <a:pt x="50" y="65"/>
                </a:lnTo>
                <a:lnTo>
                  <a:pt x="56" y="62"/>
                </a:lnTo>
                <a:lnTo>
                  <a:pt x="61" y="57"/>
                </a:lnTo>
                <a:lnTo>
                  <a:pt x="66" y="52"/>
                </a:lnTo>
                <a:lnTo>
                  <a:pt x="69" y="48"/>
                </a:lnTo>
                <a:lnTo>
                  <a:pt x="70" y="41"/>
                </a:lnTo>
                <a:lnTo>
                  <a:pt x="72" y="33"/>
                </a:lnTo>
                <a:lnTo>
                  <a:pt x="70" y="27"/>
                </a:lnTo>
                <a:lnTo>
                  <a:pt x="69" y="20"/>
                </a:lnTo>
                <a:lnTo>
                  <a:pt x="66" y="16"/>
                </a:lnTo>
                <a:lnTo>
                  <a:pt x="61" y="9"/>
                </a:lnTo>
                <a:lnTo>
                  <a:pt x="56" y="6"/>
                </a:lnTo>
                <a:lnTo>
                  <a:pt x="50" y="3"/>
                </a:lnTo>
                <a:lnTo>
                  <a:pt x="43" y="1"/>
                </a:lnTo>
                <a:lnTo>
                  <a:pt x="35" y="0"/>
                </a:lnTo>
                <a:close/>
              </a:path>
            </a:pathLst>
          </a:custGeom>
          <a:solidFill>
            <a:srgbClr val="0084CB"/>
          </a:solidFill>
          <a:ln w="9525">
            <a:noFill/>
            <a:round/>
            <a:headEnd/>
            <a:tailEnd/>
          </a:ln>
        </p:spPr>
        <p:txBody>
          <a:bodyPr/>
          <a:lstStyle/>
          <a:p>
            <a:endParaRPr lang="en-GB"/>
          </a:p>
        </p:txBody>
      </p:sp>
      <p:sp>
        <p:nvSpPr>
          <p:cNvPr id="111640" name="Freeform 24"/>
          <p:cNvSpPr>
            <a:spLocks/>
          </p:cNvSpPr>
          <p:nvPr/>
        </p:nvSpPr>
        <p:spPr bwMode="auto">
          <a:xfrm>
            <a:off x="2652713" y="4621213"/>
            <a:ext cx="114300" cy="106362"/>
          </a:xfrm>
          <a:custGeom>
            <a:avLst/>
            <a:gdLst/>
            <a:ahLst/>
            <a:cxnLst>
              <a:cxn ang="0">
                <a:pos x="35" y="0"/>
              </a:cxn>
              <a:cxn ang="0">
                <a:pos x="29" y="1"/>
              </a:cxn>
              <a:cxn ang="0">
                <a:pos x="23" y="3"/>
              </a:cxn>
              <a:cxn ang="0">
                <a:pos x="16" y="6"/>
              </a:cxn>
              <a:cxn ang="0">
                <a:pos x="10" y="9"/>
              </a:cxn>
              <a:cxn ang="0">
                <a:pos x="7" y="16"/>
              </a:cxn>
              <a:cxn ang="0">
                <a:pos x="3" y="20"/>
              </a:cxn>
              <a:cxn ang="0">
                <a:pos x="0" y="27"/>
              </a:cxn>
              <a:cxn ang="0">
                <a:pos x="0" y="33"/>
              </a:cxn>
              <a:cxn ang="0">
                <a:pos x="0" y="41"/>
              </a:cxn>
              <a:cxn ang="0">
                <a:pos x="3" y="48"/>
              </a:cxn>
              <a:cxn ang="0">
                <a:pos x="7" y="52"/>
              </a:cxn>
              <a:cxn ang="0">
                <a:pos x="10" y="57"/>
              </a:cxn>
              <a:cxn ang="0">
                <a:pos x="16" y="62"/>
              </a:cxn>
              <a:cxn ang="0">
                <a:pos x="23" y="65"/>
              </a:cxn>
              <a:cxn ang="0">
                <a:pos x="29" y="67"/>
              </a:cxn>
              <a:cxn ang="0">
                <a:pos x="35" y="67"/>
              </a:cxn>
              <a:cxn ang="0">
                <a:pos x="43" y="67"/>
              </a:cxn>
              <a:cxn ang="0">
                <a:pos x="50" y="65"/>
              </a:cxn>
              <a:cxn ang="0">
                <a:pos x="56" y="62"/>
              </a:cxn>
              <a:cxn ang="0">
                <a:pos x="61" y="57"/>
              </a:cxn>
              <a:cxn ang="0">
                <a:pos x="66" y="52"/>
              </a:cxn>
              <a:cxn ang="0">
                <a:pos x="69" y="48"/>
              </a:cxn>
              <a:cxn ang="0">
                <a:pos x="70" y="41"/>
              </a:cxn>
              <a:cxn ang="0">
                <a:pos x="72" y="33"/>
              </a:cxn>
              <a:cxn ang="0">
                <a:pos x="70" y="27"/>
              </a:cxn>
              <a:cxn ang="0">
                <a:pos x="69" y="20"/>
              </a:cxn>
              <a:cxn ang="0">
                <a:pos x="66" y="16"/>
              </a:cxn>
              <a:cxn ang="0">
                <a:pos x="61" y="9"/>
              </a:cxn>
              <a:cxn ang="0">
                <a:pos x="56" y="6"/>
              </a:cxn>
              <a:cxn ang="0">
                <a:pos x="50" y="3"/>
              </a:cxn>
              <a:cxn ang="0">
                <a:pos x="43" y="1"/>
              </a:cxn>
              <a:cxn ang="0">
                <a:pos x="35" y="0"/>
              </a:cxn>
            </a:cxnLst>
            <a:rect l="0" t="0" r="r" b="b"/>
            <a:pathLst>
              <a:path w="72" h="67">
                <a:moveTo>
                  <a:pt x="35" y="0"/>
                </a:moveTo>
                <a:lnTo>
                  <a:pt x="29" y="1"/>
                </a:lnTo>
                <a:lnTo>
                  <a:pt x="23" y="3"/>
                </a:lnTo>
                <a:lnTo>
                  <a:pt x="16" y="6"/>
                </a:lnTo>
                <a:lnTo>
                  <a:pt x="10" y="9"/>
                </a:lnTo>
                <a:lnTo>
                  <a:pt x="7" y="16"/>
                </a:lnTo>
                <a:lnTo>
                  <a:pt x="3" y="20"/>
                </a:lnTo>
                <a:lnTo>
                  <a:pt x="0" y="27"/>
                </a:lnTo>
                <a:lnTo>
                  <a:pt x="0" y="33"/>
                </a:lnTo>
                <a:lnTo>
                  <a:pt x="0" y="41"/>
                </a:lnTo>
                <a:lnTo>
                  <a:pt x="3" y="48"/>
                </a:lnTo>
                <a:lnTo>
                  <a:pt x="7" y="52"/>
                </a:lnTo>
                <a:lnTo>
                  <a:pt x="10" y="57"/>
                </a:lnTo>
                <a:lnTo>
                  <a:pt x="16" y="62"/>
                </a:lnTo>
                <a:lnTo>
                  <a:pt x="23" y="65"/>
                </a:lnTo>
                <a:lnTo>
                  <a:pt x="29" y="67"/>
                </a:lnTo>
                <a:lnTo>
                  <a:pt x="35" y="67"/>
                </a:lnTo>
                <a:lnTo>
                  <a:pt x="43" y="67"/>
                </a:lnTo>
                <a:lnTo>
                  <a:pt x="50" y="65"/>
                </a:lnTo>
                <a:lnTo>
                  <a:pt x="56" y="62"/>
                </a:lnTo>
                <a:lnTo>
                  <a:pt x="61" y="57"/>
                </a:lnTo>
                <a:lnTo>
                  <a:pt x="66" y="52"/>
                </a:lnTo>
                <a:lnTo>
                  <a:pt x="69" y="48"/>
                </a:lnTo>
                <a:lnTo>
                  <a:pt x="70" y="41"/>
                </a:lnTo>
                <a:lnTo>
                  <a:pt x="72" y="33"/>
                </a:lnTo>
                <a:lnTo>
                  <a:pt x="70" y="27"/>
                </a:lnTo>
                <a:lnTo>
                  <a:pt x="69" y="20"/>
                </a:lnTo>
                <a:lnTo>
                  <a:pt x="66" y="16"/>
                </a:lnTo>
                <a:lnTo>
                  <a:pt x="61" y="9"/>
                </a:lnTo>
                <a:lnTo>
                  <a:pt x="56" y="6"/>
                </a:lnTo>
                <a:lnTo>
                  <a:pt x="50" y="3"/>
                </a:lnTo>
                <a:lnTo>
                  <a:pt x="43" y="1"/>
                </a:lnTo>
                <a:lnTo>
                  <a:pt x="35" y="0"/>
                </a:lnTo>
              </a:path>
            </a:pathLst>
          </a:custGeom>
          <a:noFill/>
          <a:ln w="15875">
            <a:solidFill>
              <a:srgbClr val="0084CB"/>
            </a:solidFill>
            <a:prstDash val="solid"/>
            <a:round/>
            <a:headEnd/>
            <a:tailEnd/>
          </a:ln>
        </p:spPr>
        <p:txBody>
          <a:bodyPr/>
          <a:lstStyle/>
          <a:p>
            <a:endParaRPr lang="en-GB"/>
          </a:p>
        </p:txBody>
      </p:sp>
      <p:sp>
        <p:nvSpPr>
          <p:cNvPr id="111641" name="Rectangle 25"/>
          <p:cNvSpPr>
            <a:spLocks noChangeArrowheads="1"/>
          </p:cNvSpPr>
          <p:nvPr/>
        </p:nvSpPr>
        <p:spPr bwMode="auto">
          <a:xfrm>
            <a:off x="2333625" y="5462588"/>
            <a:ext cx="90488" cy="198437"/>
          </a:xfrm>
          <a:prstGeom prst="rect">
            <a:avLst/>
          </a:prstGeom>
          <a:noFill/>
          <a:ln w="9525">
            <a:noFill/>
            <a:miter lim="800000"/>
            <a:headEnd/>
            <a:tailEnd/>
          </a:ln>
        </p:spPr>
        <p:txBody>
          <a:bodyPr wrap="none" lIns="0" tIns="0" rIns="0" bIns="0">
            <a:spAutoFit/>
          </a:bodyPr>
          <a:lstStyle/>
          <a:p>
            <a:pPr eaLnBrk="0" hangingPunct="0"/>
            <a:r>
              <a:rPr lang="de-DE" sz="1300">
                <a:solidFill>
                  <a:srgbClr val="00498B"/>
                </a:solidFill>
                <a:latin typeface="Tahoma" pitchFamily="34" charset="0"/>
              </a:rPr>
              <a:t>1</a:t>
            </a:r>
            <a:endParaRPr lang="de-DE">
              <a:latin typeface="Palatino Linotype" pitchFamily="18" charset="0"/>
            </a:endParaRPr>
          </a:p>
        </p:txBody>
      </p:sp>
      <p:sp>
        <p:nvSpPr>
          <p:cNvPr id="111642" name="Rectangle 26"/>
          <p:cNvSpPr>
            <a:spLocks noChangeArrowheads="1"/>
          </p:cNvSpPr>
          <p:nvPr/>
        </p:nvSpPr>
        <p:spPr bwMode="auto">
          <a:xfrm>
            <a:off x="2835275" y="5700713"/>
            <a:ext cx="3078163" cy="228600"/>
          </a:xfrm>
          <a:prstGeom prst="rect">
            <a:avLst/>
          </a:prstGeom>
          <a:noFill/>
          <a:ln w="9525">
            <a:noFill/>
            <a:miter lim="800000"/>
            <a:headEnd/>
            <a:tailEnd/>
          </a:ln>
        </p:spPr>
        <p:txBody>
          <a:bodyPr wrap="none" lIns="0" tIns="0" rIns="0" bIns="0">
            <a:spAutoFit/>
          </a:bodyPr>
          <a:lstStyle/>
          <a:p>
            <a:pPr eaLnBrk="0" hangingPunct="0"/>
            <a:r>
              <a:rPr lang="de-DE" sz="1500">
                <a:solidFill>
                  <a:srgbClr val="00498B"/>
                </a:solidFill>
                <a:latin typeface="Tahoma" pitchFamily="34" charset="0"/>
              </a:rPr>
              <a:t>International Normalized Ratio (INR)</a:t>
            </a:r>
            <a:endParaRPr lang="de-DE">
              <a:latin typeface="Palatino Linotype" pitchFamily="18" charset="0"/>
            </a:endParaRPr>
          </a:p>
        </p:txBody>
      </p:sp>
      <p:sp>
        <p:nvSpPr>
          <p:cNvPr id="111643" name="Rectangle 27"/>
          <p:cNvSpPr>
            <a:spLocks noChangeArrowheads="1"/>
          </p:cNvSpPr>
          <p:nvPr/>
        </p:nvSpPr>
        <p:spPr bwMode="auto">
          <a:xfrm rot="16200000">
            <a:off x="1313656" y="3628232"/>
            <a:ext cx="868363" cy="228600"/>
          </a:xfrm>
          <a:prstGeom prst="rect">
            <a:avLst/>
          </a:prstGeom>
          <a:noFill/>
          <a:ln w="9525">
            <a:noFill/>
            <a:miter lim="800000"/>
            <a:headEnd/>
            <a:tailEnd/>
          </a:ln>
        </p:spPr>
        <p:txBody>
          <a:bodyPr wrap="none" lIns="0" tIns="0" rIns="0" bIns="0">
            <a:spAutoFit/>
          </a:bodyPr>
          <a:lstStyle/>
          <a:p>
            <a:pPr eaLnBrk="0" hangingPunct="0"/>
            <a:r>
              <a:rPr lang="de-DE" sz="1500">
                <a:solidFill>
                  <a:srgbClr val="00498B"/>
                </a:solidFill>
                <a:latin typeface="Tahoma" pitchFamily="34" charset="0"/>
              </a:rPr>
              <a:t>Odds ratio</a:t>
            </a:r>
            <a:endParaRPr lang="de-DE">
              <a:latin typeface="Palatino Linotype" pitchFamily="18" charset="0"/>
            </a:endParaRPr>
          </a:p>
        </p:txBody>
      </p:sp>
      <p:sp>
        <p:nvSpPr>
          <p:cNvPr id="111644" name="Line 28"/>
          <p:cNvSpPr>
            <a:spLocks noChangeShapeType="1"/>
          </p:cNvSpPr>
          <p:nvPr/>
        </p:nvSpPr>
        <p:spPr bwMode="auto">
          <a:xfrm>
            <a:off x="2274888" y="1881188"/>
            <a:ext cx="1587" cy="3478212"/>
          </a:xfrm>
          <a:prstGeom prst="line">
            <a:avLst/>
          </a:prstGeom>
          <a:noFill/>
          <a:ln w="15875">
            <a:solidFill>
              <a:srgbClr val="00498B"/>
            </a:solidFill>
            <a:round/>
            <a:headEnd/>
            <a:tailEnd/>
          </a:ln>
        </p:spPr>
        <p:txBody>
          <a:bodyPr/>
          <a:lstStyle/>
          <a:p>
            <a:endParaRPr lang="en-GB"/>
          </a:p>
        </p:txBody>
      </p:sp>
      <p:sp>
        <p:nvSpPr>
          <p:cNvPr id="111645" name="Rectangle 29"/>
          <p:cNvSpPr>
            <a:spLocks noChangeArrowheads="1"/>
          </p:cNvSpPr>
          <p:nvPr/>
        </p:nvSpPr>
        <p:spPr bwMode="auto">
          <a:xfrm>
            <a:off x="3000375" y="5462588"/>
            <a:ext cx="90488" cy="198437"/>
          </a:xfrm>
          <a:prstGeom prst="rect">
            <a:avLst/>
          </a:prstGeom>
          <a:noFill/>
          <a:ln w="9525">
            <a:noFill/>
            <a:miter lim="800000"/>
            <a:headEnd/>
            <a:tailEnd/>
          </a:ln>
        </p:spPr>
        <p:txBody>
          <a:bodyPr wrap="none" lIns="0" tIns="0" rIns="0" bIns="0">
            <a:spAutoFit/>
          </a:bodyPr>
          <a:lstStyle/>
          <a:p>
            <a:pPr eaLnBrk="0" hangingPunct="0"/>
            <a:r>
              <a:rPr lang="de-DE" sz="1300">
                <a:solidFill>
                  <a:srgbClr val="00498B"/>
                </a:solidFill>
                <a:latin typeface="Tahoma" pitchFamily="34" charset="0"/>
              </a:rPr>
              <a:t>2</a:t>
            </a:r>
            <a:endParaRPr lang="de-DE">
              <a:latin typeface="Palatino Linotype" pitchFamily="18" charset="0"/>
            </a:endParaRPr>
          </a:p>
        </p:txBody>
      </p:sp>
      <p:sp>
        <p:nvSpPr>
          <p:cNvPr id="111646" name="Line 30"/>
          <p:cNvSpPr>
            <a:spLocks noChangeShapeType="1"/>
          </p:cNvSpPr>
          <p:nvPr/>
        </p:nvSpPr>
        <p:spPr bwMode="auto">
          <a:xfrm>
            <a:off x="2274888" y="5359400"/>
            <a:ext cx="4776787" cy="1588"/>
          </a:xfrm>
          <a:prstGeom prst="line">
            <a:avLst/>
          </a:prstGeom>
          <a:noFill/>
          <a:ln w="15875">
            <a:solidFill>
              <a:srgbClr val="00498B"/>
            </a:solidFill>
            <a:round/>
            <a:headEnd/>
            <a:tailEnd/>
          </a:ln>
        </p:spPr>
        <p:txBody>
          <a:bodyPr/>
          <a:lstStyle/>
          <a:p>
            <a:endParaRPr lang="en-GB"/>
          </a:p>
        </p:txBody>
      </p:sp>
      <p:sp>
        <p:nvSpPr>
          <p:cNvPr id="111647" name="Line 31"/>
          <p:cNvSpPr>
            <a:spLocks noChangeShapeType="1"/>
          </p:cNvSpPr>
          <p:nvPr/>
        </p:nvSpPr>
        <p:spPr bwMode="auto">
          <a:xfrm>
            <a:off x="2373313" y="5359400"/>
            <a:ext cx="1587" cy="63500"/>
          </a:xfrm>
          <a:prstGeom prst="line">
            <a:avLst/>
          </a:prstGeom>
          <a:noFill/>
          <a:ln w="15875">
            <a:solidFill>
              <a:srgbClr val="00498B"/>
            </a:solidFill>
            <a:round/>
            <a:headEnd/>
            <a:tailEnd/>
          </a:ln>
        </p:spPr>
        <p:txBody>
          <a:bodyPr/>
          <a:lstStyle/>
          <a:p>
            <a:endParaRPr lang="en-GB"/>
          </a:p>
        </p:txBody>
      </p:sp>
      <p:sp>
        <p:nvSpPr>
          <p:cNvPr id="111648" name="Line 32"/>
          <p:cNvSpPr>
            <a:spLocks noChangeShapeType="1"/>
          </p:cNvSpPr>
          <p:nvPr/>
        </p:nvSpPr>
        <p:spPr bwMode="auto">
          <a:xfrm>
            <a:off x="2206625" y="1889125"/>
            <a:ext cx="68263" cy="1588"/>
          </a:xfrm>
          <a:prstGeom prst="line">
            <a:avLst/>
          </a:prstGeom>
          <a:noFill/>
          <a:ln w="15875">
            <a:solidFill>
              <a:srgbClr val="00498B"/>
            </a:solidFill>
            <a:round/>
            <a:headEnd/>
            <a:tailEnd/>
          </a:ln>
        </p:spPr>
        <p:txBody>
          <a:bodyPr/>
          <a:lstStyle/>
          <a:p>
            <a:endParaRPr lang="en-GB"/>
          </a:p>
        </p:txBody>
      </p:sp>
      <p:sp>
        <p:nvSpPr>
          <p:cNvPr id="111649" name="Rectangle 33"/>
          <p:cNvSpPr>
            <a:spLocks noChangeArrowheads="1"/>
          </p:cNvSpPr>
          <p:nvPr/>
        </p:nvSpPr>
        <p:spPr bwMode="auto">
          <a:xfrm>
            <a:off x="1947863" y="2633663"/>
            <a:ext cx="180975" cy="198437"/>
          </a:xfrm>
          <a:prstGeom prst="rect">
            <a:avLst/>
          </a:prstGeom>
          <a:noFill/>
          <a:ln w="9525">
            <a:noFill/>
            <a:miter lim="800000"/>
            <a:headEnd/>
            <a:tailEnd/>
          </a:ln>
        </p:spPr>
        <p:txBody>
          <a:bodyPr wrap="none" lIns="0" tIns="0" rIns="0" bIns="0">
            <a:spAutoFit/>
          </a:bodyPr>
          <a:lstStyle/>
          <a:p>
            <a:pPr eaLnBrk="0" hangingPunct="0"/>
            <a:r>
              <a:rPr lang="de-DE" sz="1300">
                <a:solidFill>
                  <a:srgbClr val="00498B"/>
                </a:solidFill>
                <a:latin typeface="Tahoma" pitchFamily="34" charset="0"/>
              </a:rPr>
              <a:t>15</a:t>
            </a:r>
            <a:endParaRPr lang="de-DE">
              <a:latin typeface="Palatino Linotype" pitchFamily="18" charset="0"/>
            </a:endParaRPr>
          </a:p>
        </p:txBody>
      </p:sp>
      <p:sp>
        <p:nvSpPr>
          <p:cNvPr id="111650" name="Rectangle 34"/>
          <p:cNvSpPr>
            <a:spLocks noChangeArrowheads="1"/>
          </p:cNvSpPr>
          <p:nvPr/>
        </p:nvSpPr>
        <p:spPr bwMode="auto">
          <a:xfrm>
            <a:off x="7013575" y="5462588"/>
            <a:ext cx="90488" cy="198437"/>
          </a:xfrm>
          <a:prstGeom prst="rect">
            <a:avLst/>
          </a:prstGeom>
          <a:noFill/>
          <a:ln w="9525">
            <a:noFill/>
            <a:miter lim="800000"/>
            <a:headEnd/>
            <a:tailEnd/>
          </a:ln>
        </p:spPr>
        <p:txBody>
          <a:bodyPr wrap="none" lIns="0" tIns="0" rIns="0" bIns="0">
            <a:spAutoFit/>
          </a:bodyPr>
          <a:lstStyle/>
          <a:p>
            <a:pPr eaLnBrk="0" hangingPunct="0"/>
            <a:r>
              <a:rPr lang="de-DE" sz="1300">
                <a:solidFill>
                  <a:srgbClr val="00498B"/>
                </a:solidFill>
                <a:latin typeface="Tahoma" pitchFamily="34" charset="0"/>
              </a:rPr>
              <a:t>8</a:t>
            </a:r>
            <a:endParaRPr lang="de-DE">
              <a:latin typeface="Palatino Linotype" pitchFamily="18" charset="0"/>
            </a:endParaRPr>
          </a:p>
        </p:txBody>
      </p:sp>
      <p:sp>
        <p:nvSpPr>
          <p:cNvPr id="111651" name="Line 35"/>
          <p:cNvSpPr>
            <a:spLocks noChangeShapeType="1"/>
          </p:cNvSpPr>
          <p:nvPr/>
        </p:nvSpPr>
        <p:spPr bwMode="auto">
          <a:xfrm>
            <a:off x="7051675" y="5359400"/>
            <a:ext cx="1588" cy="63500"/>
          </a:xfrm>
          <a:prstGeom prst="line">
            <a:avLst/>
          </a:prstGeom>
          <a:noFill/>
          <a:ln w="15875">
            <a:solidFill>
              <a:srgbClr val="00498B"/>
            </a:solidFill>
            <a:round/>
            <a:headEnd/>
            <a:tailEnd/>
          </a:ln>
        </p:spPr>
        <p:txBody>
          <a:bodyPr/>
          <a:lstStyle/>
          <a:p>
            <a:endParaRPr lang="en-GB"/>
          </a:p>
        </p:txBody>
      </p:sp>
      <p:sp>
        <p:nvSpPr>
          <p:cNvPr id="111652" name="Freeform 36"/>
          <p:cNvSpPr>
            <a:spLocks/>
          </p:cNvSpPr>
          <p:nvPr/>
        </p:nvSpPr>
        <p:spPr bwMode="auto">
          <a:xfrm>
            <a:off x="2290763" y="2297113"/>
            <a:ext cx="4089400" cy="2917825"/>
          </a:xfrm>
          <a:custGeom>
            <a:avLst/>
            <a:gdLst/>
            <a:ahLst/>
            <a:cxnLst>
              <a:cxn ang="0">
                <a:pos x="0" y="0"/>
              </a:cxn>
              <a:cxn ang="0">
                <a:pos x="270" y="1510"/>
              </a:cxn>
              <a:cxn ang="0">
                <a:pos x="418" y="1748"/>
              </a:cxn>
              <a:cxn ang="0">
                <a:pos x="901" y="1838"/>
              </a:cxn>
              <a:cxn ang="0">
                <a:pos x="1385" y="1793"/>
              </a:cxn>
              <a:cxn ang="0">
                <a:pos x="2576" y="1824"/>
              </a:cxn>
            </a:cxnLst>
            <a:rect l="0" t="0" r="r" b="b"/>
            <a:pathLst>
              <a:path w="2576" h="1838">
                <a:moveTo>
                  <a:pt x="0" y="0"/>
                </a:moveTo>
                <a:lnTo>
                  <a:pt x="270" y="1510"/>
                </a:lnTo>
                <a:lnTo>
                  <a:pt x="418" y="1748"/>
                </a:lnTo>
                <a:lnTo>
                  <a:pt x="901" y="1838"/>
                </a:lnTo>
                <a:lnTo>
                  <a:pt x="1385" y="1793"/>
                </a:lnTo>
                <a:lnTo>
                  <a:pt x="2576" y="1824"/>
                </a:lnTo>
              </a:path>
            </a:pathLst>
          </a:custGeom>
          <a:noFill/>
          <a:ln w="33338">
            <a:solidFill>
              <a:srgbClr val="0084CB"/>
            </a:solidFill>
            <a:prstDash val="solid"/>
            <a:round/>
            <a:headEnd/>
            <a:tailEnd/>
          </a:ln>
        </p:spPr>
        <p:txBody>
          <a:bodyPr/>
          <a:lstStyle/>
          <a:p>
            <a:endParaRPr lang="en-GB"/>
          </a:p>
        </p:txBody>
      </p:sp>
      <p:sp>
        <p:nvSpPr>
          <p:cNvPr id="111653" name="Freeform 37"/>
          <p:cNvSpPr>
            <a:spLocks/>
          </p:cNvSpPr>
          <p:nvPr/>
        </p:nvSpPr>
        <p:spPr bwMode="auto">
          <a:xfrm>
            <a:off x="2952750" y="3619500"/>
            <a:ext cx="3635375" cy="1549400"/>
          </a:xfrm>
          <a:custGeom>
            <a:avLst/>
            <a:gdLst/>
            <a:ahLst/>
            <a:cxnLst>
              <a:cxn ang="0">
                <a:pos x="22" y="960"/>
              </a:cxn>
              <a:cxn ang="0">
                <a:pos x="46" y="967"/>
              </a:cxn>
              <a:cxn ang="0">
                <a:pos x="73" y="972"/>
              </a:cxn>
              <a:cxn ang="0">
                <a:pos x="102" y="975"/>
              </a:cxn>
              <a:cxn ang="0">
                <a:pos x="136" y="976"/>
              </a:cxn>
              <a:cxn ang="0">
                <a:pos x="176" y="975"/>
              </a:cxn>
              <a:cxn ang="0">
                <a:pos x="196" y="973"/>
              </a:cxn>
              <a:cxn ang="0">
                <a:pos x="220" y="970"/>
              </a:cxn>
              <a:cxn ang="0">
                <a:pos x="244" y="967"/>
              </a:cxn>
              <a:cxn ang="0">
                <a:pos x="271" y="964"/>
              </a:cxn>
              <a:cxn ang="0">
                <a:pos x="302" y="957"/>
              </a:cxn>
              <a:cxn ang="0">
                <a:pos x="334" y="951"/>
              </a:cxn>
              <a:cxn ang="0">
                <a:pos x="367" y="944"/>
              </a:cxn>
              <a:cxn ang="0">
                <a:pos x="404" y="936"/>
              </a:cxn>
              <a:cxn ang="0">
                <a:pos x="442" y="928"/>
              </a:cxn>
              <a:cxn ang="0">
                <a:pos x="524" y="909"/>
              </a:cxn>
              <a:cxn ang="0">
                <a:pos x="607" y="887"/>
              </a:cxn>
              <a:cxn ang="0">
                <a:pos x="693" y="863"/>
              </a:cxn>
              <a:cxn ang="0">
                <a:pos x="776" y="837"/>
              </a:cxn>
              <a:cxn ang="0">
                <a:pos x="836" y="816"/>
              </a:cxn>
              <a:cxn ang="0">
                <a:pos x="876" y="803"/>
              </a:cxn>
              <a:cxn ang="0">
                <a:pos x="912" y="789"/>
              </a:cxn>
              <a:cxn ang="0">
                <a:pos x="963" y="768"/>
              </a:cxn>
              <a:cxn ang="0">
                <a:pos x="1029" y="739"/>
              </a:cxn>
              <a:cxn ang="0">
                <a:pos x="1093" y="711"/>
              </a:cxn>
              <a:cxn ang="0">
                <a:pos x="1155" y="679"/>
              </a:cxn>
              <a:cxn ang="0">
                <a:pos x="1219" y="643"/>
              </a:cxn>
              <a:cxn ang="0">
                <a:pos x="1288" y="607"/>
              </a:cxn>
              <a:cxn ang="0">
                <a:pos x="1325" y="586"/>
              </a:cxn>
              <a:cxn ang="0">
                <a:pos x="1361" y="563"/>
              </a:cxn>
              <a:cxn ang="0">
                <a:pos x="1403" y="541"/>
              </a:cxn>
              <a:cxn ang="0">
                <a:pos x="1445" y="517"/>
              </a:cxn>
              <a:cxn ang="0">
                <a:pos x="1489" y="491"/>
              </a:cxn>
              <a:cxn ang="0">
                <a:pos x="1536" y="464"/>
              </a:cxn>
              <a:cxn ang="0">
                <a:pos x="1632" y="406"/>
              </a:cxn>
              <a:cxn ang="0">
                <a:pos x="1734" y="344"/>
              </a:cxn>
              <a:cxn ang="0">
                <a:pos x="1839" y="280"/>
              </a:cxn>
              <a:cxn ang="0">
                <a:pos x="1950" y="211"/>
              </a:cxn>
              <a:cxn ang="0">
                <a:pos x="2061" y="142"/>
              </a:cxn>
              <a:cxn ang="0">
                <a:pos x="2175" y="70"/>
              </a:cxn>
            </a:cxnLst>
            <a:rect l="0" t="0" r="r" b="b"/>
            <a:pathLst>
              <a:path w="2290" h="976">
                <a:moveTo>
                  <a:pt x="0" y="954"/>
                </a:moveTo>
                <a:lnTo>
                  <a:pt x="22" y="960"/>
                </a:lnTo>
                <a:lnTo>
                  <a:pt x="35" y="964"/>
                </a:lnTo>
                <a:lnTo>
                  <a:pt x="46" y="967"/>
                </a:lnTo>
                <a:lnTo>
                  <a:pt x="59" y="968"/>
                </a:lnTo>
                <a:lnTo>
                  <a:pt x="73" y="972"/>
                </a:lnTo>
                <a:lnTo>
                  <a:pt x="88" y="973"/>
                </a:lnTo>
                <a:lnTo>
                  <a:pt x="102" y="975"/>
                </a:lnTo>
                <a:lnTo>
                  <a:pt x="120" y="976"/>
                </a:lnTo>
                <a:lnTo>
                  <a:pt x="136" y="976"/>
                </a:lnTo>
                <a:lnTo>
                  <a:pt x="155" y="976"/>
                </a:lnTo>
                <a:lnTo>
                  <a:pt x="176" y="975"/>
                </a:lnTo>
                <a:lnTo>
                  <a:pt x="185" y="975"/>
                </a:lnTo>
                <a:lnTo>
                  <a:pt x="196" y="973"/>
                </a:lnTo>
                <a:lnTo>
                  <a:pt x="208" y="972"/>
                </a:lnTo>
                <a:lnTo>
                  <a:pt x="220" y="970"/>
                </a:lnTo>
                <a:lnTo>
                  <a:pt x="231" y="968"/>
                </a:lnTo>
                <a:lnTo>
                  <a:pt x="244" y="967"/>
                </a:lnTo>
                <a:lnTo>
                  <a:pt x="259" y="965"/>
                </a:lnTo>
                <a:lnTo>
                  <a:pt x="271" y="964"/>
                </a:lnTo>
                <a:lnTo>
                  <a:pt x="286" y="960"/>
                </a:lnTo>
                <a:lnTo>
                  <a:pt x="302" y="957"/>
                </a:lnTo>
                <a:lnTo>
                  <a:pt x="316" y="954"/>
                </a:lnTo>
                <a:lnTo>
                  <a:pt x="334" y="951"/>
                </a:lnTo>
                <a:lnTo>
                  <a:pt x="350" y="948"/>
                </a:lnTo>
                <a:lnTo>
                  <a:pt x="367" y="944"/>
                </a:lnTo>
                <a:lnTo>
                  <a:pt x="387" y="941"/>
                </a:lnTo>
                <a:lnTo>
                  <a:pt x="404" y="936"/>
                </a:lnTo>
                <a:lnTo>
                  <a:pt x="423" y="932"/>
                </a:lnTo>
                <a:lnTo>
                  <a:pt x="442" y="928"/>
                </a:lnTo>
                <a:lnTo>
                  <a:pt x="482" y="919"/>
                </a:lnTo>
                <a:lnTo>
                  <a:pt x="524" y="909"/>
                </a:lnTo>
                <a:lnTo>
                  <a:pt x="566" y="898"/>
                </a:lnTo>
                <a:lnTo>
                  <a:pt x="607" y="887"/>
                </a:lnTo>
                <a:lnTo>
                  <a:pt x="650" y="875"/>
                </a:lnTo>
                <a:lnTo>
                  <a:pt x="693" y="863"/>
                </a:lnTo>
                <a:lnTo>
                  <a:pt x="735" y="850"/>
                </a:lnTo>
                <a:lnTo>
                  <a:pt x="776" y="837"/>
                </a:lnTo>
                <a:lnTo>
                  <a:pt x="816" y="824"/>
                </a:lnTo>
                <a:lnTo>
                  <a:pt x="836" y="816"/>
                </a:lnTo>
                <a:lnTo>
                  <a:pt x="856" y="810"/>
                </a:lnTo>
                <a:lnTo>
                  <a:pt x="876" y="803"/>
                </a:lnTo>
                <a:lnTo>
                  <a:pt x="893" y="795"/>
                </a:lnTo>
                <a:lnTo>
                  <a:pt x="912" y="789"/>
                </a:lnTo>
                <a:lnTo>
                  <a:pt x="930" y="783"/>
                </a:lnTo>
                <a:lnTo>
                  <a:pt x="963" y="768"/>
                </a:lnTo>
                <a:lnTo>
                  <a:pt x="997" y="754"/>
                </a:lnTo>
                <a:lnTo>
                  <a:pt x="1029" y="739"/>
                </a:lnTo>
                <a:lnTo>
                  <a:pt x="1061" y="725"/>
                </a:lnTo>
                <a:lnTo>
                  <a:pt x="1093" y="711"/>
                </a:lnTo>
                <a:lnTo>
                  <a:pt x="1123" y="695"/>
                </a:lnTo>
                <a:lnTo>
                  <a:pt x="1155" y="679"/>
                </a:lnTo>
                <a:lnTo>
                  <a:pt x="1187" y="661"/>
                </a:lnTo>
                <a:lnTo>
                  <a:pt x="1219" y="643"/>
                </a:lnTo>
                <a:lnTo>
                  <a:pt x="1253" y="626"/>
                </a:lnTo>
                <a:lnTo>
                  <a:pt x="1288" y="607"/>
                </a:lnTo>
                <a:lnTo>
                  <a:pt x="1305" y="595"/>
                </a:lnTo>
                <a:lnTo>
                  <a:pt x="1325" y="586"/>
                </a:lnTo>
                <a:lnTo>
                  <a:pt x="1342" y="575"/>
                </a:lnTo>
                <a:lnTo>
                  <a:pt x="1361" y="563"/>
                </a:lnTo>
                <a:lnTo>
                  <a:pt x="1382" y="552"/>
                </a:lnTo>
                <a:lnTo>
                  <a:pt x="1403" y="541"/>
                </a:lnTo>
                <a:lnTo>
                  <a:pt x="1424" y="528"/>
                </a:lnTo>
                <a:lnTo>
                  <a:pt x="1445" y="517"/>
                </a:lnTo>
                <a:lnTo>
                  <a:pt x="1467" y="504"/>
                </a:lnTo>
                <a:lnTo>
                  <a:pt x="1489" y="491"/>
                </a:lnTo>
                <a:lnTo>
                  <a:pt x="1512" y="477"/>
                </a:lnTo>
                <a:lnTo>
                  <a:pt x="1536" y="464"/>
                </a:lnTo>
                <a:lnTo>
                  <a:pt x="1582" y="435"/>
                </a:lnTo>
                <a:lnTo>
                  <a:pt x="1632" y="406"/>
                </a:lnTo>
                <a:lnTo>
                  <a:pt x="1683" y="376"/>
                </a:lnTo>
                <a:lnTo>
                  <a:pt x="1734" y="344"/>
                </a:lnTo>
                <a:lnTo>
                  <a:pt x="1787" y="312"/>
                </a:lnTo>
                <a:lnTo>
                  <a:pt x="1839" y="280"/>
                </a:lnTo>
                <a:lnTo>
                  <a:pt x="1894" y="246"/>
                </a:lnTo>
                <a:lnTo>
                  <a:pt x="1950" y="211"/>
                </a:lnTo>
                <a:lnTo>
                  <a:pt x="2006" y="178"/>
                </a:lnTo>
                <a:lnTo>
                  <a:pt x="2061" y="142"/>
                </a:lnTo>
                <a:lnTo>
                  <a:pt x="2117" y="107"/>
                </a:lnTo>
                <a:lnTo>
                  <a:pt x="2175" y="70"/>
                </a:lnTo>
                <a:lnTo>
                  <a:pt x="2290" y="0"/>
                </a:lnTo>
              </a:path>
            </a:pathLst>
          </a:custGeom>
          <a:noFill/>
          <a:ln w="33338">
            <a:solidFill>
              <a:srgbClr val="CD1543"/>
            </a:solidFill>
            <a:prstDash val="solid"/>
            <a:round/>
            <a:headEnd/>
            <a:tailEnd/>
          </a:ln>
        </p:spPr>
        <p:txBody>
          <a:bodyPr/>
          <a:lstStyle/>
          <a:p>
            <a:endParaRPr lang="en-GB"/>
          </a:p>
        </p:txBody>
      </p:sp>
      <p:sp>
        <p:nvSpPr>
          <p:cNvPr id="111654" name="Line 38"/>
          <p:cNvSpPr>
            <a:spLocks noChangeShapeType="1"/>
          </p:cNvSpPr>
          <p:nvPr/>
        </p:nvSpPr>
        <p:spPr bwMode="auto">
          <a:xfrm>
            <a:off x="2206625" y="3551238"/>
            <a:ext cx="68263" cy="1587"/>
          </a:xfrm>
          <a:prstGeom prst="line">
            <a:avLst/>
          </a:prstGeom>
          <a:noFill/>
          <a:ln w="15875">
            <a:solidFill>
              <a:srgbClr val="00498B"/>
            </a:solidFill>
            <a:round/>
            <a:headEnd/>
            <a:tailEnd/>
          </a:ln>
        </p:spPr>
        <p:txBody>
          <a:bodyPr/>
          <a:lstStyle/>
          <a:p>
            <a:endParaRPr lang="en-GB"/>
          </a:p>
        </p:txBody>
      </p:sp>
      <p:sp>
        <p:nvSpPr>
          <p:cNvPr id="111655" name="Line 39"/>
          <p:cNvSpPr>
            <a:spLocks noChangeShapeType="1"/>
          </p:cNvSpPr>
          <p:nvPr/>
        </p:nvSpPr>
        <p:spPr bwMode="auto">
          <a:xfrm>
            <a:off x="2206625" y="4364038"/>
            <a:ext cx="68263" cy="1587"/>
          </a:xfrm>
          <a:prstGeom prst="line">
            <a:avLst/>
          </a:prstGeom>
          <a:noFill/>
          <a:ln w="15875">
            <a:solidFill>
              <a:srgbClr val="00498B"/>
            </a:solidFill>
            <a:round/>
            <a:headEnd/>
            <a:tailEnd/>
          </a:ln>
        </p:spPr>
        <p:txBody>
          <a:bodyPr/>
          <a:lstStyle/>
          <a:p>
            <a:endParaRPr lang="en-GB"/>
          </a:p>
        </p:txBody>
      </p:sp>
      <p:sp>
        <p:nvSpPr>
          <p:cNvPr id="111656" name="Line 40"/>
          <p:cNvSpPr>
            <a:spLocks noChangeShapeType="1"/>
          </p:cNvSpPr>
          <p:nvPr/>
        </p:nvSpPr>
        <p:spPr bwMode="auto">
          <a:xfrm>
            <a:off x="2206625" y="5359400"/>
            <a:ext cx="68263" cy="1588"/>
          </a:xfrm>
          <a:prstGeom prst="line">
            <a:avLst/>
          </a:prstGeom>
          <a:noFill/>
          <a:ln w="15875">
            <a:solidFill>
              <a:srgbClr val="00498B"/>
            </a:solidFill>
            <a:round/>
            <a:headEnd/>
            <a:tailEnd/>
          </a:ln>
        </p:spPr>
        <p:txBody>
          <a:bodyPr/>
          <a:lstStyle/>
          <a:p>
            <a:endParaRPr lang="en-GB"/>
          </a:p>
        </p:txBody>
      </p:sp>
      <p:sp>
        <p:nvSpPr>
          <p:cNvPr id="111657" name="Line 41"/>
          <p:cNvSpPr>
            <a:spLocks noChangeShapeType="1"/>
          </p:cNvSpPr>
          <p:nvPr/>
        </p:nvSpPr>
        <p:spPr bwMode="auto">
          <a:xfrm>
            <a:off x="2206625" y="5143500"/>
            <a:ext cx="68263" cy="1588"/>
          </a:xfrm>
          <a:prstGeom prst="line">
            <a:avLst/>
          </a:prstGeom>
          <a:noFill/>
          <a:ln w="15875">
            <a:solidFill>
              <a:srgbClr val="00498B"/>
            </a:solidFill>
            <a:round/>
            <a:headEnd/>
            <a:tailEnd/>
          </a:ln>
        </p:spPr>
        <p:txBody>
          <a:bodyPr/>
          <a:lstStyle/>
          <a:p>
            <a:endParaRPr lang="en-GB"/>
          </a:p>
        </p:txBody>
      </p:sp>
      <p:sp>
        <p:nvSpPr>
          <p:cNvPr id="111658" name="Rectangle 42"/>
          <p:cNvSpPr>
            <a:spLocks noChangeArrowheads="1"/>
          </p:cNvSpPr>
          <p:nvPr/>
        </p:nvSpPr>
        <p:spPr bwMode="auto">
          <a:xfrm>
            <a:off x="1947863" y="3436938"/>
            <a:ext cx="180975" cy="198437"/>
          </a:xfrm>
          <a:prstGeom prst="rect">
            <a:avLst/>
          </a:prstGeom>
          <a:noFill/>
          <a:ln w="9525">
            <a:noFill/>
            <a:miter lim="800000"/>
            <a:headEnd/>
            <a:tailEnd/>
          </a:ln>
        </p:spPr>
        <p:txBody>
          <a:bodyPr wrap="none" lIns="0" tIns="0" rIns="0" bIns="0">
            <a:spAutoFit/>
          </a:bodyPr>
          <a:lstStyle/>
          <a:p>
            <a:pPr eaLnBrk="0" hangingPunct="0"/>
            <a:r>
              <a:rPr lang="de-DE" sz="1300">
                <a:solidFill>
                  <a:srgbClr val="00498B"/>
                </a:solidFill>
                <a:latin typeface="Tahoma" pitchFamily="34" charset="0"/>
              </a:rPr>
              <a:t>10</a:t>
            </a:r>
            <a:endParaRPr lang="de-DE">
              <a:latin typeface="Palatino Linotype" pitchFamily="18" charset="0"/>
            </a:endParaRPr>
          </a:p>
        </p:txBody>
      </p:sp>
      <p:sp>
        <p:nvSpPr>
          <p:cNvPr id="111659" name="Rectangle 43"/>
          <p:cNvSpPr>
            <a:spLocks noChangeArrowheads="1"/>
          </p:cNvSpPr>
          <p:nvPr/>
        </p:nvSpPr>
        <p:spPr bwMode="auto">
          <a:xfrm>
            <a:off x="2038350" y="4257675"/>
            <a:ext cx="90488" cy="198438"/>
          </a:xfrm>
          <a:prstGeom prst="rect">
            <a:avLst/>
          </a:prstGeom>
          <a:noFill/>
          <a:ln w="9525">
            <a:noFill/>
            <a:miter lim="800000"/>
            <a:headEnd/>
            <a:tailEnd/>
          </a:ln>
        </p:spPr>
        <p:txBody>
          <a:bodyPr wrap="none" lIns="0" tIns="0" rIns="0" bIns="0">
            <a:spAutoFit/>
          </a:bodyPr>
          <a:lstStyle/>
          <a:p>
            <a:pPr eaLnBrk="0" hangingPunct="0"/>
            <a:r>
              <a:rPr lang="de-DE" sz="1300">
                <a:solidFill>
                  <a:srgbClr val="00498B"/>
                </a:solidFill>
                <a:latin typeface="Tahoma" pitchFamily="34" charset="0"/>
              </a:rPr>
              <a:t>5</a:t>
            </a:r>
            <a:endParaRPr lang="de-DE">
              <a:latin typeface="Palatino Linotype" pitchFamily="18" charset="0"/>
            </a:endParaRPr>
          </a:p>
        </p:txBody>
      </p:sp>
      <p:sp>
        <p:nvSpPr>
          <p:cNvPr id="111660" name="Rectangle 44"/>
          <p:cNvSpPr>
            <a:spLocks noChangeArrowheads="1"/>
          </p:cNvSpPr>
          <p:nvPr/>
        </p:nvSpPr>
        <p:spPr bwMode="auto">
          <a:xfrm>
            <a:off x="2038350" y="5278438"/>
            <a:ext cx="90488" cy="198437"/>
          </a:xfrm>
          <a:prstGeom prst="rect">
            <a:avLst/>
          </a:prstGeom>
          <a:noFill/>
          <a:ln w="9525">
            <a:noFill/>
            <a:miter lim="800000"/>
            <a:headEnd/>
            <a:tailEnd/>
          </a:ln>
        </p:spPr>
        <p:txBody>
          <a:bodyPr wrap="none" lIns="0" tIns="0" rIns="0" bIns="0">
            <a:spAutoFit/>
          </a:bodyPr>
          <a:lstStyle/>
          <a:p>
            <a:pPr eaLnBrk="0" hangingPunct="0"/>
            <a:r>
              <a:rPr lang="de-DE" sz="1300">
                <a:solidFill>
                  <a:srgbClr val="00498B"/>
                </a:solidFill>
                <a:latin typeface="Tahoma" pitchFamily="34" charset="0"/>
              </a:rPr>
              <a:t>0</a:t>
            </a:r>
            <a:endParaRPr lang="de-DE">
              <a:latin typeface="Palatino Linotype" pitchFamily="18" charset="0"/>
            </a:endParaRPr>
          </a:p>
        </p:txBody>
      </p:sp>
      <p:sp>
        <p:nvSpPr>
          <p:cNvPr id="111661" name="Rectangle 45"/>
          <p:cNvSpPr>
            <a:spLocks noChangeArrowheads="1"/>
          </p:cNvSpPr>
          <p:nvPr/>
        </p:nvSpPr>
        <p:spPr bwMode="auto">
          <a:xfrm>
            <a:off x="2038350" y="5062538"/>
            <a:ext cx="90488" cy="198437"/>
          </a:xfrm>
          <a:prstGeom prst="rect">
            <a:avLst/>
          </a:prstGeom>
          <a:noFill/>
          <a:ln w="9525">
            <a:noFill/>
            <a:miter lim="800000"/>
            <a:headEnd/>
            <a:tailEnd/>
          </a:ln>
        </p:spPr>
        <p:txBody>
          <a:bodyPr wrap="none" lIns="0" tIns="0" rIns="0" bIns="0">
            <a:spAutoFit/>
          </a:bodyPr>
          <a:lstStyle/>
          <a:p>
            <a:pPr eaLnBrk="0" hangingPunct="0"/>
            <a:r>
              <a:rPr lang="de-DE" sz="1300">
                <a:solidFill>
                  <a:srgbClr val="00498B"/>
                </a:solidFill>
                <a:latin typeface="Tahoma" pitchFamily="34" charset="0"/>
              </a:rPr>
              <a:t>1</a:t>
            </a:r>
            <a:endParaRPr lang="de-DE">
              <a:latin typeface="Palatino Linotype" pitchFamily="18" charset="0"/>
            </a:endParaRPr>
          </a:p>
        </p:txBody>
      </p:sp>
      <p:sp>
        <p:nvSpPr>
          <p:cNvPr id="111662" name="Line 46"/>
          <p:cNvSpPr>
            <a:spLocks noChangeShapeType="1"/>
          </p:cNvSpPr>
          <p:nvPr/>
        </p:nvSpPr>
        <p:spPr bwMode="auto">
          <a:xfrm>
            <a:off x="3041650" y="5359400"/>
            <a:ext cx="1588" cy="63500"/>
          </a:xfrm>
          <a:prstGeom prst="line">
            <a:avLst/>
          </a:prstGeom>
          <a:noFill/>
          <a:ln w="15875">
            <a:solidFill>
              <a:srgbClr val="00498B"/>
            </a:solidFill>
            <a:round/>
            <a:headEnd/>
            <a:tailEnd/>
          </a:ln>
        </p:spPr>
        <p:txBody>
          <a:bodyPr/>
          <a:lstStyle/>
          <a:p>
            <a:endParaRPr lang="en-GB"/>
          </a:p>
        </p:txBody>
      </p:sp>
      <p:sp>
        <p:nvSpPr>
          <p:cNvPr id="111663" name="Line 47"/>
          <p:cNvSpPr>
            <a:spLocks noChangeShapeType="1"/>
          </p:cNvSpPr>
          <p:nvPr/>
        </p:nvSpPr>
        <p:spPr bwMode="auto">
          <a:xfrm>
            <a:off x="3708400" y="5359400"/>
            <a:ext cx="1588" cy="63500"/>
          </a:xfrm>
          <a:prstGeom prst="line">
            <a:avLst/>
          </a:prstGeom>
          <a:noFill/>
          <a:ln w="15875">
            <a:solidFill>
              <a:srgbClr val="00498B"/>
            </a:solidFill>
            <a:round/>
            <a:headEnd/>
            <a:tailEnd/>
          </a:ln>
        </p:spPr>
        <p:txBody>
          <a:bodyPr/>
          <a:lstStyle/>
          <a:p>
            <a:endParaRPr lang="en-GB"/>
          </a:p>
        </p:txBody>
      </p:sp>
      <p:sp>
        <p:nvSpPr>
          <p:cNvPr id="111664" name="Line 48"/>
          <p:cNvSpPr>
            <a:spLocks noChangeShapeType="1"/>
          </p:cNvSpPr>
          <p:nvPr/>
        </p:nvSpPr>
        <p:spPr bwMode="auto">
          <a:xfrm>
            <a:off x="4378325" y="5359400"/>
            <a:ext cx="1588" cy="63500"/>
          </a:xfrm>
          <a:prstGeom prst="line">
            <a:avLst/>
          </a:prstGeom>
          <a:noFill/>
          <a:ln w="15875">
            <a:solidFill>
              <a:srgbClr val="00498B"/>
            </a:solidFill>
            <a:round/>
            <a:headEnd/>
            <a:tailEnd/>
          </a:ln>
        </p:spPr>
        <p:txBody>
          <a:bodyPr/>
          <a:lstStyle/>
          <a:p>
            <a:endParaRPr lang="en-GB"/>
          </a:p>
        </p:txBody>
      </p:sp>
      <p:sp>
        <p:nvSpPr>
          <p:cNvPr id="111665" name="Line 49"/>
          <p:cNvSpPr>
            <a:spLocks noChangeShapeType="1"/>
          </p:cNvSpPr>
          <p:nvPr/>
        </p:nvSpPr>
        <p:spPr bwMode="auto">
          <a:xfrm>
            <a:off x="5045075" y="5359400"/>
            <a:ext cx="1588" cy="63500"/>
          </a:xfrm>
          <a:prstGeom prst="line">
            <a:avLst/>
          </a:prstGeom>
          <a:noFill/>
          <a:ln w="15875">
            <a:solidFill>
              <a:srgbClr val="00498B"/>
            </a:solidFill>
            <a:round/>
            <a:headEnd/>
            <a:tailEnd/>
          </a:ln>
        </p:spPr>
        <p:txBody>
          <a:bodyPr/>
          <a:lstStyle/>
          <a:p>
            <a:endParaRPr lang="en-GB"/>
          </a:p>
        </p:txBody>
      </p:sp>
      <p:sp>
        <p:nvSpPr>
          <p:cNvPr id="111666" name="Line 50"/>
          <p:cNvSpPr>
            <a:spLocks noChangeShapeType="1"/>
          </p:cNvSpPr>
          <p:nvPr/>
        </p:nvSpPr>
        <p:spPr bwMode="auto">
          <a:xfrm>
            <a:off x="5713413" y="5359400"/>
            <a:ext cx="1587" cy="63500"/>
          </a:xfrm>
          <a:prstGeom prst="line">
            <a:avLst/>
          </a:prstGeom>
          <a:noFill/>
          <a:ln w="15875">
            <a:solidFill>
              <a:srgbClr val="00498B"/>
            </a:solidFill>
            <a:round/>
            <a:headEnd/>
            <a:tailEnd/>
          </a:ln>
        </p:spPr>
        <p:txBody>
          <a:bodyPr/>
          <a:lstStyle/>
          <a:p>
            <a:endParaRPr lang="en-GB"/>
          </a:p>
        </p:txBody>
      </p:sp>
      <p:sp>
        <p:nvSpPr>
          <p:cNvPr id="111667" name="Line 51"/>
          <p:cNvSpPr>
            <a:spLocks noChangeShapeType="1"/>
          </p:cNvSpPr>
          <p:nvPr/>
        </p:nvSpPr>
        <p:spPr bwMode="auto">
          <a:xfrm>
            <a:off x="6380163" y="5359400"/>
            <a:ext cx="1587" cy="63500"/>
          </a:xfrm>
          <a:prstGeom prst="line">
            <a:avLst/>
          </a:prstGeom>
          <a:noFill/>
          <a:ln w="15875">
            <a:solidFill>
              <a:srgbClr val="00498B"/>
            </a:solidFill>
            <a:round/>
            <a:headEnd/>
            <a:tailEnd/>
          </a:ln>
        </p:spPr>
        <p:txBody>
          <a:bodyPr/>
          <a:lstStyle/>
          <a:p>
            <a:endParaRPr lang="en-GB"/>
          </a:p>
        </p:txBody>
      </p:sp>
      <p:sp>
        <p:nvSpPr>
          <p:cNvPr id="111668" name="Rectangle 52"/>
          <p:cNvSpPr>
            <a:spLocks noChangeArrowheads="1"/>
          </p:cNvSpPr>
          <p:nvPr/>
        </p:nvSpPr>
        <p:spPr bwMode="auto">
          <a:xfrm>
            <a:off x="3670300" y="5462588"/>
            <a:ext cx="90488" cy="198437"/>
          </a:xfrm>
          <a:prstGeom prst="rect">
            <a:avLst/>
          </a:prstGeom>
          <a:noFill/>
          <a:ln w="9525">
            <a:noFill/>
            <a:miter lim="800000"/>
            <a:headEnd/>
            <a:tailEnd/>
          </a:ln>
        </p:spPr>
        <p:txBody>
          <a:bodyPr wrap="none" lIns="0" tIns="0" rIns="0" bIns="0">
            <a:spAutoFit/>
          </a:bodyPr>
          <a:lstStyle/>
          <a:p>
            <a:pPr eaLnBrk="0" hangingPunct="0"/>
            <a:r>
              <a:rPr lang="de-DE" sz="1300">
                <a:solidFill>
                  <a:srgbClr val="00498B"/>
                </a:solidFill>
                <a:latin typeface="Tahoma" pitchFamily="34" charset="0"/>
              </a:rPr>
              <a:t>3</a:t>
            </a:r>
            <a:endParaRPr lang="de-DE">
              <a:latin typeface="Palatino Linotype" pitchFamily="18" charset="0"/>
            </a:endParaRPr>
          </a:p>
        </p:txBody>
      </p:sp>
      <p:sp>
        <p:nvSpPr>
          <p:cNvPr id="111669" name="Rectangle 53"/>
          <p:cNvSpPr>
            <a:spLocks noChangeArrowheads="1"/>
          </p:cNvSpPr>
          <p:nvPr/>
        </p:nvSpPr>
        <p:spPr bwMode="auto">
          <a:xfrm>
            <a:off x="4330700" y="5462588"/>
            <a:ext cx="90488" cy="198437"/>
          </a:xfrm>
          <a:prstGeom prst="rect">
            <a:avLst/>
          </a:prstGeom>
          <a:noFill/>
          <a:ln w="9525">
            <a:noFill/>
            <a:miter lim="800000"/>
            <a:headEnd/>
            <a:tailEnd/>
          </a:ln>
        </p:spPr>
        <p:txBody>
          <a:bodyPr wrap="none" lIns="0" tIns="0" rIns="0" bIns="0">
            <a:spAutoFit/>
          </a:bodyPr>
          <a:lstStyle/>
          <a:p>
            <a:pPr eaLnBrk="0" hangingPunct="0"/>
            <a:r>
              <a:rPr lang="de-DE" sz="1300">
                <a:solidFill>
                  <a:srgbClr val="00498B"/>
                </a:solidFill>
                <a:latin typeface="Tahoma" pitchFamily="34" charset="0"/>
              </a:rPr>
              <a:t>4</a:t>
            </a:r>
            <a:endParaRPr lang="de-DE">
              <a:latin typeface="Palatino Linotype" pitchFamily="18" charset="0"/>
            </a:endParaRPr>
          </a:p>
        </p:txBody>
      </p:sp>
      <p:sp>
        <p:nvSpPr>
          <p:cNvPr id="111670" name="Rectangle 54"/>
          <p:cNvSpPr>
            <a:spLocks noChangeArrowheads="1"/>
          </p:cNvSpPr>
          <p:nvPr/>
        </p:nvSpPr>
        <p:spPr bwMode="auto">
          <a:xfrm>
            <a:off x="4997450" y="5462588"/>
            <a:ext cx="90488" cy="198437"/>
          </a:xfrm>
          <a:prstGeom prst="rect">
            <a:avLst/>
          </a:prstGeom>
          <a:noFill/>
          <a:ln w="9525">
            <a:noFill/>
            <a:miter lim="800000"/>
            <a:headEnd/>
            <a:tailEnd/>
          </a:ln>
        </p:spPr>
        <p:txBody>
          <a:bodyPr wrap="none" lIns="0" tIns="0" rIns="0" bIns="0">
            <a:spAutoFit/>
          </a:bodyPr>
          <a:lstStyle/>
          <a:p>
            <a:pPr eaLnBrk="0" hangingPunct="0"/>
            <a:r>
              <a:rPr lang="de-DE" sz="1300">
                <a:solidFill>
                  <a:srgbClr val="00498B"/>
                </a:solidFill>
                <a:latin typeface="Tahoma" pitchFamily="34" charset="0"/>
              </a:rPr>
              <a:t>5</a:t>
            </a:r>
            <a:endParaRPr lang="de-DE">
              <a:latin typeface="Palatino Linotype" pitchFamily="18" charset="0"/>
            </a:endParaRPr>
          </a:p>
        </p:txBody>
      </p:sp>
      <p:sp>
        <p:nvSpPr>
          <p:cNvPr id="111671" name="Rectangle 55"/>
          <p:cNvSpPr>
            <a:spLocks noChangeArrowheads="1"/>
          </p:cNvSpPr>
          <p:nvPr/>
        </p:nvSpPr>
        <p:spPr bwMode="auto">
          <a:xfrm>
            <a:off x="5676900" y="5462588"/>
            <a:ext cx="90488" cy="198437"/>
          </a:xfrm>
          <a:prstGeom prst="rect">
            <a:avLst/>
          </a:prstGeom>
          <a:noFill/>
          <a:ln w="9525">
            <a:noFill/>
            <a:miter lim="800000"/>
            <a:headEnd/>
            <a:tailEnd/>
          </a:ln>
        </p:spPr>
        <p:txBody>
          <a:bodyPr wrap="none" lIns="0" tIns="0" rIns="0" bIns="0">
            <a:spAutoFit/>
          </a:bodyPr>
          <a:lstStyle/>
          <a:p>
            <a:pPr eaLnBrk="0" hangingPunct="0"/>
            <a:r>
              <a:rPr lang="de-DE" sz="1300">
                <a:solidFill>
                  <a:srgbClr val="00498B"/>
                </a:solidFill>
                <a:latin typeface="Tahoma" pitchFamily="34" charset="0"/>
              </a:rPr>
              <a:t>6</a:t>
            </a:r>
            <a:endParaRPr lang="de-DE">
              <a:latin typeface="Palatino Linotype" pitchFamily="18" charset="0"/>
            </a:endParaRPr>
          </a:p>
        </p:txBody>
      </p:sp>
      <p:sp>
        <p:nvSpPr>
          <p:cNvPr id="111672" name="Rectangle 56"/>
          <p:cNvSpPr>
            <a:spLocks noChangeArrowheads="1"/>
          </p:cNvSpPr>
          <p:nvPr/>
        </p:nvSpPr>
        <p:spPr bwMode="auto">
          <a:xfrm>
            <a:off x="6334125" y="5462588"/>
            <a:ext cx="90488" cy="198437"/>
          </a:xfrm>
          <a:prstGeom prst="rect">
            <a:avLst/>
          </a:prstGeom>
          <a:noFill/>
          <a:ln w="9525">
            <a:noFill/>
            <a:miter lim="800000"/>
            <a:headEnd/>
            <a:tailEnd/>
          </a:ln>
        </p:spPr>
        <p:txBody>
          <a:bodyPr wrap="none" lIns="0" tIns="0" rIns="0" bIns="0">
            <a:spAutoFit/>
          </a:bodyPr>
          <a:lstStyle/>
          <a:p>
            <a:pPr eaLnBrk="0" hangingPunct="0"/>
            <a:r>
              <a:rPr lang="de-DE" sz="1300">
                <a:solidFill>
                  <a:srgbClr val="00498B"/>
                </a:solidFill>
                <a:latin typeface="Tahoma" pitchFamily="34" charset="0"/>
              </a:rPr>
              <a:t>7</a:t>
            </a:r>
            <a:endParaRPr lang="de-DE">
              <a:latin typeface="Palatino Linotype" pitchFamily="18" charset="0"/>
            </a:endParaRPr>
          </a:p>
        </p:txBody>
      </p:sp>
      <p:sp>
        <p:nvSpPr>
          <p:cNvPr id="111673" name="Rectangle 57"/>
          <p:cNvSpPr>
            <a:spLocks noChangeArrowheads="1"/>
          </p:cNvSpPr>
          <p:nvPr/>
        </p:nvSpPr>
        <p:spPr bwMode="auto">
          <a:xfrm>
            <a:off x="2474913" y="2727325"/>
            <a:ext cx="465137" cy="198438"/>
          </a:xfrm>
          <a:prstGeom prst="rect">
            <a:avLst/>
          </a:prstGeom>
          <a:noFill/>
          <a:ln w="9525">
            <a:noFill/>
            <a:miter lim="800000"/>
            <a:headEnd/>
            <a:tailEnd/>
          </a:ln>
        </p:spPr>
        <p:txBody>
          <a:bodyPr wrap="none" lIns="0" tIns="0" rIns="0" bIns="0">
            <a:spAutoFit/>
          </a:bodyPr>
          <a:lstStyle/>
          <a:p>
            <a:pPr eaLnBrk="0" hangingPunct="0"/>
            <a:r>
              <a:rPr lang="de-DE" sz="1300">
                <a:solidFill>
                  <a:srgbClr val="0084CB"/>
                </a:solidFill>
                <a:latin typeface="Tahoma" pitchFamily="34" charset="0"/>
              </a:rPr>
              <a:t>Stroke</a:t>
            </a:r>
            <a:endParaRPr lang="de-DE">
              <a:latin typeface="Palatino Linotype" pitchFamily="18" charset="0"/>
            </a:endParaRPr>
          </a:p>
        </p:txBody>
      </p:sp>
      <p:sp>
        <p:nvSpPr>
          <p:cNvPr id="111674" name="Freeform 58"/>
          <p:cNvSpPr>
            <a:spLocks/>
          </p:cNvSpPr>
          <p:nvPr/>
        </p:nvSpPr>
        <p:spPr bwMode="auto">
          <a:xfrm>
            <a:off x="2890838" y="5086350"/>
            <a:ext cx="112712" cy="106363"/>
          </a:xfrm>
          <a:custGeom>
            <a:avLst/>
            <a:gdLst/>
            <a:ahLst/>
            <a:cxnLst>
              <a:cxn ang="0">
                <a:pos x="36" y="0"/>
              </a:cxn>
              <a:cxn ang="0">
                <a:pos x="29" y="0"/>
              </a:cxn>
              <a:cxn ang="0">
                <a:pos x="23" y="1"/>
              </a:cxn>
              <a:cxn ang="0">
                <a:pos x="16" y="4"/>
              </a:cxn>
              <a:cxn ang="0">
                <a:pos x="12" y="9"/>
              </a:cxn>
              <a:cxn ang="0">
                <a:pos x="7" y="14"/>
              </a:cxn>
              <a:cxn ang="0">
                <a:pos x="4" y="19"/>
              </a:cxn>
              <a:cxn ang="0">
                <a:pos x="2" y="25"/>
              </a:cxn>
              <a:cxn ang="0">
                <a:pos x="0" y="33"/>
              </a:cxn>
              <a:cxn ang="0">
                <a:pos x="2" y="40"/>
              </a:cxn>
              <a:cxn ang="0">
                <a:pos x="4" y="46"/>
              </a:cxn>
              <a:cxn ang="0">
                <a:pos x="7" y="51"/>
              </a:cxn>
              <a:cxn ang="0">
                <a:pos x="12" y="57"/>
              </a:cxn>
              <a:cxn ang="0">
                <a:pos x="16" y="60"/>
              </a:cxn>
              <a:cxn ang="0">
                <a:pos x="23" y="64"/>
              </a:cxn>
              <a:cxn ang="0">
                <a:pos x="29" y="65"/>
              </a:cxn>
              <a:cxn ang="0">
                <a:pos x="36" y="67"/>
              </a:cxn>
              <a:cxn ang="0">
                <a:pos x="44" y="65"/>
              </a:cxn>
              <a:cxn ang="0">
                <a:pos x="50" y="64"/>
              </a:cxn>
              <a:cxn ang="0">
                <a:pos x="56" y="60"/>
              </a:cxn>
              <a:cxn ang="0">
                <a:pos x="61" y="57"/>
              </a:cxn>
              <a:cxn ang="0">
                <a:pos x="66" y="51"/>
              </a:cxn>
              <a:cxn ang="0">
                <a:pos x="69" y="46"/>
              </a:cxn>
              <a:cxn ang="0">
                <a:pos x="71" y="40"/>
              </a:cxn>
              <a:cxn ang="0">
                <a:pos x="71" y="33"/>
              </a:cxn>
              <a:cxn ang="0">
                <a:pos x="71" y="25"/>
              </a:cxn>
              <a:cxn ang="0">
                <a:pos x="69" y="19"/>
              </a:cxn>
              <a:cxn ang="0">
                <a:pos x="66" y="14"/>
              </a:cxn>
              <a:cxn ang="0">
                <a:pos x="61" y="9"/>
              </a:cxn>
              <a:cxn ang="0">
                <a:pos x="56" y="4"/>
              </a:cxn>
              <a:cxn ang="0">
                <a:pos x="50" y="1"/>
              </a:cxn>
              <a:cxn ang="0">
                <a:pos x="44" y="0"/>
              </a:cxn>
              <a:cxn ang="0">
                <a:pos x="36" y="0"/>
              </a:cxn>
            </a:cxnLst>
            <a:rect l="0" t="0" r="r" b="b"/>
            <a:pathLst>
              <a:path w="71" h="67">
                <a:moveTo>
                  <a:pt x="36" y="0"/>
                </a:moveTo>
                <a:lnTo>
                  <a:pt x="29" y="0"/>
                </a:lnTo>
                <a:lnTo>
                  <a:pt x="23" y="1"/>
                </a:lnTo>
                <a:lnTo>
                  <a:pt x="16" y="4"/>
                </a:lnTo>
                <a:lnTo>
                  <a:pt x="12" y="9"/>
                </a:lnTo>
                <a:lnTo>
                  <a:pt x="7" y="14"/>
                </a:lnTo>
                <a:lnTo>
                  <a:pt x="4" y="19"/>
                </a:lnTo>
                <a:lnTo>
                  <a:pt x="2" y="25"/>
                </a:lnTo>
                <a:lnTo>
                  <a:pt x="0" y="33"/>
                </a:lnTo>
                <a:lnTo>
                  <a:pt x="2" y="40"/>
                </a:lnTo>
                <a:lnTo>
                  <a:pt x="4" y="46"/>
                </a:lnTo>
                <a:lnTo>
                  <a:pt x="7" y="51"/>
                </a:lnTo>
                <a:lnTo>
                  <a:pt x="12" y="57"/>
                </a:lnTo>
                <a:lnTo>
                  <a:pt x="16" y="60"/>
                </a:lnTo>
                <a:lnTo>
                  <a:pt x="23" y="64"/>
                </a:lnTo>
                <a:lnTo>
                  <a:pt x="29" y="65"/>
                </a:lnTo>
                <a:lnTo>
                  <a:pt x="36" y="67"/>
                </a:lnTo>
                <a:lnTo>
                  <a:pt x="44" y="65"/>
                </a:lnTo>
                <a:lnTo>
                  <a:pt x="50" y="64"/>
                </a:lnTo>
                <a:lnTo>
                  <a:pt x="56" y="60"/>
                </a:lnTo>
                <a:lnTo>
                  <a:pt x="61" y="57"/>
                </a:lnTo>
                <a:lnTo>
                  <a:pt x="66" y="51"/>
                </a:lnTo>
                <a:lnTo>
                  <a:pt x="69" y="46"/>
                </a:lnTo>
                <a:lnTo>
                  <a:pt x="71" y="40"/>
                </a:lnTo>
                <a:lnTo>
                  <a:pt x="71" y="33"/>
                </a:lnTo>
                <a:lnTo>
                  <a:pt x="71" y="25"/>
                </a:lnTo>
                <a:lnTo>
                  <a:pt x="69" y="19"/>
                </a:lnTo>
                <a:lnTo>
                  <a:pt x="66" y="14"/>
                </a:lnTo>
                <a:lnTo>
                  <a:pt x="61" y="9"/>
                </a:lnTo>
                <a:lnTo>
                  <a:pt x="56" y="4"/>
                </a:lnTo>
                <a:lnTo>
                  <a:pt x="50" y="1"/>
                </a:lnTo>
                <a:lnTo>
                  <a:pt x="44" y="0"/>
                </a:lnTo>
                <a:lnTo>
                  <a:pt x="36" y="0"/>
                </a:lnTo>
                <a:close/>
              </a:path>
            </a:pathLst>
          </a:custGeom>
          <a:solidFill>
            <a:srgbClr val="CD1543"/>
          </a:solidFill>
          <a:ln w="9525">
            <a:noFill/>
            <a:round/>
            <a:headEnd/>
            <a:tailEnd/>
          </a:ln>
        </p:spPr>
        <p:txBody>
          <a:bodyPr/>
          <a:lstStyle/>
          <a:p>
            <a:endParaRPr lang="en-GB"/>
          </a:p>
        </p:txBody>
      </p:sp>
      <p:sp>
        <p:nvSpPr>
          <p:cNvPr id="111675" name="Freeform 59"/>
          <p:cNvSpPr>
            <a:spLocks/>
          </p:cNvSpPr>
          <p:nvPr/>
        </p:nvSpPr>
        <p:spPr bwMode="auto">
          <a:xfrm>
            <a:off x="2890838" y="5086350"/>
            <a:ext cx="112712" cy="106363"/>
          </a:xfrm>
          <a:custGeom>
            <a:avLst/>
            <a:gdLst/>
            <a:ahLst/>
            <a:cxnLst>
              <a:cxn ang="0">
                <a:pos x="36" y="0"/>
              </a:cxn>
              <a:cxn ang="0">
                <a:pos x="29" y="0"/>
              </a:cxn>
              <a:cxn ang="0">
                <a:pos x="23" y="1"/>
              </a:cxn>
              <a:cxn ang="0">
                <a:pos x="16" y="4"/>
              </a:cxn>
              <a:cxn ang="0">
                <a:pos x="12" y="9"/>
              </a:cxn>
              <a:cxn ang="0">
                <a:pos x="7" y="14"/>
              </a:cxn>
              <a:cxn ang="0">
                <a:pos x="4" y="19"/>
              </a:cxn>
              <a:cxn ang="0">
                <a:pos x="2" y="25"/>
              </a:cxn>
              <a:cxn ang="0">
                <a:pos x="0" y="33"/>
              </a:cxn>
              <a:cxn ang="0">
                <a:pos x="2" y="40"/>
              </a:cxn>
              <a:cxn ang="0">
                <a:pos x="4" y="46"/>
              </a:cxn>
              <a:cxn ang="0">
                <a:pos x="7" y="51"/>
              </a:cxn>
              <a:cxn ang="0">
                <a:pos x="12" y="57"/>
              </a:cxn>
              <a:cxn ang="0">
                <a:pos x="16" y="60"/>
              </a:cxn>
              <a:cxn ang="0">
                <a:pos x="23" y="64"/>
              </a:cxn>
              <a:cxn ang="0">
                <a:pos x="29" y="65"/>
              </a:cxn>
              <a:cxn ang="0">
                <a:pos x="36" y="67"/>
              </a:cxn>
              <a:cxn ang="0">
                <a:pos x="44" y="65"/>
              </a:cxn>
              <a:cxn ang="0">
                <a:pos x="50" y="64"/>
              </a:cxn>
              <a:cxn ang="0">
                <a:pos x="56" y="60"/>
              </a:cxn>
              <a:cxn ang="0">
                <a:pos x="61" y="57"/>
              </a:cxn>
              <a:cxn ang="0">
                <a:pos x="66" y="51"/>
              </a:cxn>
              <a:cxn ang="0">
                <a:pos x="69" y="46"/>
              </a:cxn>
              <a:cxn ang="0">
                <a:pos x="71" y="40"/>
              </a:cxn>
              <a:cxn ang="0">
                <a:pos x="71" y="33"/>
              </a:cxn>
              <a:cxn ang="0">
                <a:pos x="71" y="25"/>
              </a:cxn>
              <a:cxn ang="0">
                <a:pos x="69" y="19"/>
              </a:cxn>
              <a:cxn ang="0">
                <a:pos x="66" y="14"/>
              </a:cxn>
              <a:cxn ang="0">
                <a:pos x="61" y="9"/>
              </a:cxn>
              <a:cxn ang="0">
                <a:pos x="56" y="4"/>
              </a:cxn>
              <a:cxn ang="0">
                <a:pos x="50" y="1"/>
              </a:cxn>
              <a:cxn ang="0">
                <a:pos x="44" y="0"/>
              </a:cxn>
              <a:cxn ang="0">
                <a:pos x="36" y="0"/>
              </a:cxn>
            </a:cxnLst>
            <a:rect l="0" t="0" r="r" b="b"/>
            <a:pathLst>
              <a:path w="71" h="67">
                <a:moveTo>
                  <a:pt x="36" y="0"/>
                </a:moveTo>
                <a:lnTo>
                  <a:pt x="29" y="0"/>
                </a:lnTo>
                <a:lnTo>
                  <a:pt x="23" y="1"/>
                </a:lnTo>
                <a:lnTo>
                  <a:pt x="16" y="4"/>
                </a:lnTo>
                <a:lnTo>
                  <a:pt x="12" y="9"/>
                </a:lnTo>
                <a:lnTo>
                  <a:pt x="7" y="14"/>
                </a:lnTo>
                <a:lnTo>
                  <a:pt x="4" y="19"/>
                </a:lnTo>
                <a:lnTo>
                  <a:pt x="2" y="25"/>
                </a:lnTo>
                <a:lnTo>
                  <a:pt x="0" y="33"/>
                </a:lnTo>
                <a:lnTo>
                  <a:pt x="2" y="40"/>
                </a:lnTo>
                <a:lnTo>
                  <a:pt x="4" y="46"/>
                </a:lnTo>
                <a:lnTo>
                  <a:pt x="7" y="51"/>
                </a:lnTo>
                <a:lnTo>
                  <a:pt x="12" y="57"/>
                </a:lnTo>
                <a:lnTo>
                  <a:pt x="16" y="60"/>
                </a:lnTo>
                <a:lnTo>
                  <a:pt x="23" y="64"/>
                </a:lnTo>
                <a:lnTo>
                  <a:pt x="29" y="65"/>
                </a:lnTo>
                <a:lnTo>
                  <a:pt x="36" y="67"/>
                </a:lnTo>
                <a:lnTo>
                  <a:pt x="44" y="65"/>
                </a:lnTo>
                <a:lnTo>
                  <a:pt x="50" y="64"/>
                </a:lnTo>
                <a:lnTo>
                  <a:pt x="56" y="60"/>
                </a:lnTo>
                <a:lnTo>
                  <a:pt x="61" y="57"/>
                </a:lnTo>
                <a:lnTo>
                  <a:pt x="66" y="51"/>
                </a:lnTo>
                <a:lnTo>
                  <a:pt x="69" y="46"/>
                </a:lnTo>
                <a:lnTo>
                  <a:pt x="71" y="40"/>
                </a:lnTo>
                <a:lnTo>
                  <a:pt x="71" y="33"/>
                </a:lnTo>
                <a:lnTo>
                  <a:pt x="71" y="25"/>
                </a:lnTo>
                <a:lnTo>
                  <a:pt x="69" y="19"/>
                </a:lnTo>
                <a:lnTo>
                  <a:pt x="66" y="14"/>
                </a:lnTo>
                <a:lnTo>
                  <a:pt x="61" y="9"/>
                </a:lnTo>
                <a:lnTo>
                  <a:pt x="56" y="4"/>
                </a:lnTo>
                <a:lnTo>
                  <a:pt x="50" y="1"/>
                </a:lnTo>
                <a:lnTo>
                  <a:pt x="44" y="0"/>
                </a:lnTo>
                <a:lnTo>
                  <a:pt x="36" y="0"/>
                </a:lnTo>
              </a:path>
            </a:pathLst>
          </a:custGeom>
          <a:noFill/>
          <a:ln w="15875">
            <a:solidFill>
              <a:srgbClr val="CD1543"/>
            </a:solidFill>
            <a:prstDash val="solid"/>
            <a:round/>
            <a:headEnd/>
            <a:tailEnd/>
          </a:ln>
        </p:spPr>
        <p:txBody>
          <a:bodyPr/>
          <a:lstStyle/>
          <a:p>
            <a:endParaRPr lang="en-GB"/>
          </a:p>
        </p:txBody>
      </p:sp>
      <p:sp>
        <p:nvSpPr>
          <p:cNvPr id="111676" name="Freeform 60"/>
          <p:cNvSpPr>
            <a:spLocks/>
          </p:cNvSpPr>
          <p:nvPr/>
        </p:nvSpPr>
        <p:spPr bwMode="auto">
          <a:xfrm>
            <a:off x="3314700" y="5083175"/>
            <a:ext cx="114300" cy="109538"/>
          </a:xfrm>
          <a:custGeom>
            <a:avLst/>
            <a:gdLst/>
            <a:ahLst/>
            <a:cxnLst>
              <a:cxn ang="0">
                <a:pos x="37" y="0"/>
              </a:cxn>
              <a:cxn ang="0">
                <a:pos x="29" y="0"/>
              </a:cxn>
              <a:cxn ang="0">
                <a:pos x="23" y="3"/>
              </a:cxn>
              <a:cxn ang="0">
                <a:pos x="16" y="6"/>
              </a:cxn>
              <a:cxn ang="0">
                <a:pos x="11" y="10"/>
              </a:cxn>
              <a:cxn ang="0">
                <a:pos x="7" y="14"/>
              </a:cxn>
              <a:cxn ang="0">
                <a:pos x="3" y="21"/>
              </a:cxn>
              <a:cxn ang="0">
                <a:pos x="2" y="27"/>
              </a:cxn>
              <a:cxn ang="0">
                <a:pos x="0" y="34"/>
              </a:cxn>
              <a:cxn ang="0">
                <a:pos x="2" y="42"/>
              </a:cxn>
              <a:cxn ang="0">
                <a:pos x="3" y="48"/>
              </a:cxn>
              <a:cxn ang="0">
                <a:pos x="7" y="53"/>
              </a:cxn>
              <a:cxn ang="0">
                <a:pos x="11" y="58"/>
              </a:cxn>
              <a:cxn ang="0">
                <a:pos x="16" y="62"/>
              </a:cxn>
              <a:cxn ang="0">
                <a:pos x="23" y="66"/>
              </a:cxn>
              <a:cxn ang="0">
                <a:pos x="29" y="67"/>
              </a:cxn>
              <a:cxn ang="0">
                <a:pos x="37" y="69"/>
              </a:cxn>
              <a:cxn ang="0">
                <a:pos x="43" y="67"/>
              </a:cxn>
              <a:cxn ang="0">
                <a:pos x="50" y="66"/>
              </a:cxn>
              <a:cxn ang="0">
                <a:pos x="56" y="62"/>
              </a:cxn>
              <a:cxn ang="0">
                <a:pos x="63" y="58"/>
              </a:cxn>
              <a:cxn ang="0">
                <a:pos x="66" y="53"/>
              </a:cxn>
              <a:cxn ang="0">
                <a:pos x="69" y="48"/>
              </a:cxn>
              <a:cxn ang="0">
                <a:pos x="72" y="42"/>
              </a:cxn>
              <a:cxn ang="0">
                <a:pos x="72" y="34"/>
              </a:cxn>
              <a:cxn ang="0">
                <a:pos x="72" y="27"/>
              </a:cxn>
              <a:cxn ang="0">
                <a:pos x="69" y="21"/>
              </a:cxn>
              <a:cxn ang="0">
                <a:pos x="66" y="14"/>
              </a:cxn>
              <a:cxn ang="0">
                <a:pos x="63" y="10"/>
              </a:cxn>
              <a:cxn ang="0">
                <a:pos x="56" y="6"/>
              </a:cxn>
              <a:cxn ang="0">
                <a:pos x="50" y="3"/>
              </a:cxn>
              <a:cxn ang="0">
                <a:pos x="43" y="0"/>
              </a:cxn>
              <a:cxn ang="0">
                <a:pos x="37" y="0"/>
              </a:cxn>
            </a:cxnLst>
            <a:rect l="0" t="0" r="r" b="b"/>
            <a:pathLst>
              <a:path w="72" h="69">
                <a:moveTo>
                  <a:pt x="37" y="0"/>
                </a:moveTo>
                <a:lnTo>
                  <a:pt x="29" y="0"/>
                </a:lnTo>
                <a:lnTo>
                  <a:pt x="23" y="3"/>
                </a:lnTo>
                <a:lnTo>
                  <a:pt x="16" y="6"/>
                </a:lnTo>
                <a:lnTo>
                  <a:pt x="11" y="10"/>
                </a:lnTo>
                <a:lnTo>
                  <a:pt x="7" y="14"/>
                </a:lnTo>
                <a:lnTo>
                  <a:pt x="3" y="21"/>
                </a:lnTo>
                <a:lnTo>
                  <a:pt x="2" y="27"/>
                </a:lnTo>
                <a:lnTo>
                  <a:pt x="0" y="34"/>
                </a:lnTo>
                <a:lnTo>
                  <a:pt x="2" y="42"/>
                </a:lnTo>
                <a:lnTo>
                  <a:pt x="3" y="48"/>
                </a:lnTo>
                <a:lnTo>
                  <a:pt x="7" y="53"/>
                </a:lnTo>
                <a:lnTo>
                  <a:pt x="11" y="58"/>
                </a:lnTo>
                <a:lnTo>
                  <a:pt x="16" y="62"/>
                </a:lnTo>
                <a:lnTo>
                  <a:pt x="23" y="66"/>
                </a:lnTo>
                <a:lnTo>
                  <a:pt x="29" y="67"/>
                </a:lnTo>
                <a:lnTo>
                  <a:pt x="37" y="69"/>
                </a:lnTo>
                <a:lnTo>
                  <a:pt x="43" y="67"/>
                </a:lnTo>
                <a:lnTo>
                  <a:pt x="50" y="66"/>
                </a:lnTo>
                <a:lnTo>
                  <a:pt x="56" y="62"/>
                </a:lnTo>
                <a:lnTo>
                  <a:pt x="63" y="58"/>
                </a:lnTo>
                <a:lnTo>
                  <a:pt x="66" y="53"/>
                </a:lnTo>
                <a:lnTo>
                  <a:pt x="69" y="48"/>
                </a:lnTo>
                <a:lnTo>
                  <a:pt x="72" y="42"/>
                </a:lnTo>
                <a:lnTo>
                  <a:pt x="72" y="34"/>
                </a:lnTo>
                <a:lnTo>
                  <a:pt x="72" y="27"/>
                </a:lnTo>
                <a:lnTo>
                  <a:pt x="69" y="21"/>
                </a:lnTo>
                <a:lnTo>
                  <a:pt x="66" y="14"/>
                </a:lnTo>
                <a:lnTo>
                  <a:pt x="63" y="10"/>
                </a:lnTo>
                <a:lnTo>
                  <a:pt x="56" y="6"/>
                </a:lnTo>
                <a:lnTo>
                  <a:pt x="50" y="3"/>
                </a:lnTo>
                <a:lnTo>
                  <a:pt x="43" y="0"/>
                </a:lnTo>
                <a:lnTo>
                  <a:pt x="37" y="0"/>
                </a:lnTo>
                <a:close/>
              </a:path>
            </a:pathLst>
          </a:custGeom>
          <a:solidFill>
            <a:srgbClr val="CD1543"/>
          </a:solidFill>
          <a:ln w="9525">
            <a:noFill/>
            <a:round/>
            <a:headEnd/>
            <a:tailEnd/>
          </a:ln>
        </p:spPr>
        <p:txBody>
          <a:bodyPr/>
          <a:lstStyle/>
          <a:p>
            <a:endParaRPr lang="en-GB"/>
          </a:p>
        </p:txBody>
      </p:sp>
      <p:sp>
        <p:nvSpPr>
          <p:cNvPr id="111677" name="Freeform 61"/>
          <p:cNvSpPr>
            <a:spLocks/>
          </p:cNvSpPr>
          <p:nvPr/>
        </p:nvSpPr>
        <p:spPr bwMode="auto">
          <a:xfrm>
            <a:off x="3314700" y="5083175"/>
            <a:ext cx="114300" cy="109538"/>
          </a:xfrm>
          <a:custGeom>
            <a:avLst/>
            <a:gdLst/>
            <a:ahLst/>
            <a:cxnLst>
              <a:cxn ang="0">
                <a:pos x="37" y="0"/>
              </a:cxn>
              <a:cxn ang="0">
                <a:pos x="29" y="0"/>
              </a:cxn>
              <a:cxn ang="0">
                <a:pos x="23" y="3"/>
              </a:cxn>
              <a:cxn ang="0">
                <a:pos x="16" y="6"/>
              </a:cxn>
              <a:cxn ang="0">
                <a:pos x="11" y="10"/>
              </a:cxn>
              <a:cxn ang="0">
                <a:pos x="7" y="14"/>
              </a:cxn>
              <a:cxn ang="0">
                <a:pos x="3" y="21"/>
              </a:cxn>
              <a:cxn ang="0">
                <a:pos x="2" y="27"/>
              </a:cxn>
              <a:cxn ang="0">
                <a:pos x="0" y="34"/>
              </a:cxn>
              <a:cxn ang="0">
                <a:pos x="2" y="42"/>
              </a:cxn>
              <a:cxn ang="0">
                <a:pos x="3" y="48"/>
              </a:cxn>
              <a:cxn ang="0">
                <a:pos x="7" y="53"/>
              </a:cxn>
              <a:cxn ang="0">
                <a:pos x="11" y="58"/>
              </a:cxn>
              <a:cxn ang="0">
                <a:pos x="16" y="62"/>
              </a:cxn>
              <a:cxn ang="0">
                <a:pos x="23" y="66"/>
              </a:cxn>
              <a:cxn ang="0">
                <a:pos x="29" y="67"/>
              </a:cxn>
              <a:cxn ang="0">
                <a:pos x="37" y="69"/>
              </a:cxn>
              <a:cxn ang="0">
                <a:pos x="43" y="67"/>
              </a:cxn>
              <a:cxn ang="0">
                <a:pos x="50" y="66"/>
              </a:cxn>
              <a:cxn ang="0">
                <a:pos x="56" y="62"/>
              </a:cxn>
              <a:cxn ang="0">
                <a:pos x="63" y="58"/>
              </a:cxn>
              <a:cxn ang="0">
                <a:pos x="66" y="53"/>
              </a:cxn>
              <a:cxn ang="0">
                <a:pos x="69" y="48"/>
              </a:cxn>
              <a:cxn ang="0">
                <a:pos x="72" y="42"/>
              </a:cxn>
              <a:cxn ang="0">
                <a:pos x="72" y="34"/>
              </a:cxn>
              <a:cxn ang="0">
                <a:pos x="72" y="27"/>
              </a:cxn>
              <a:cxn ang="0">
                <a:pos x="69" y="21"/>
              </a:cxn>
              <a:cxn ang="0">
                <a:pos x="66" y="14"/>
              </a:cxn>
              <a:cxn ang="0">
                <a:pos x="63" y="10"/>
              </a:cxn>
              <a:cxn ang="0">
                <a:pos x="56" y="6"/>
              </a:cxn>
              <a:cxn ang="0">
                <a:pos x="50" y="3"/>
              </a:cxn>
              <a:cxn ang="0">
                <a:pos x="43" y="0"/>
              </a:cxn>
              <a:cxn ang="0">
                <a:pos x="37" y="0"/>
              </a:cxn>
            </a:cxnLst>
            <a:rect l="0" t="0" r="r" b="b"/>
            <a:pathLst>
              <a:path w="72" h="69">
                <a:moveTo>
                  <a:pt x="37" y="0"/>
                </a:moveTo>
                <a:lnTo>
                  <a:pt x="29" y="0"/>
                </a:lnTo>
                <a:lnTo>
                  <a:pt x="23" y="3"/>
                </a:lnTo>
                <a:lnTo>
                  <a:pt x="16" y="6"/>
                </a:lnTo>
                <a:lnTo>
                  <a:pt x="11" y="10"/>
                </a:lnTo>
                <a:lnTo>
                  <a:pt x="7" y="14"/>
                </a:lnTo>
                <a:lnTo>
                  <a:pt x="3" y="21"/>
                </a:lnTo>
                <a:lnTo>
                  <a:pt x="2" y="27"/>
                </a:lnTo>
                <a:lnTo>
                  <a:pt x="0" y="34"/>
                </a:lnTo>
                <a:lnTo>
                  <a:pt x="2" y="42"/>
                </a:lnTo>
                <a:lnTo>
                  <a:pt x="3" y="48"/>
                </a:lnTo>
                <a:lnTo>
                  <a:pt x="7" y="53"/>
                </a:lnTo>
                <a:lnTo>
                  <a:pt x="11" y="58"/>
                </a:lnTo>
                <a:lnTo>
                  <a:pt x="16" y="62"/>
                </a:lnTo>
                <a:lnTo>
                  <a:pt x="23" y="66"/>
                </a:lnTo>
                <a:lnTo>
                  <a:pt x="29" y="67"/>
                </a:lnTo>
                <a:lnTo>
                  <a:pt x="37" y="69"/>
                </a:lnTo>
                <a:lnTo>
                  <a:pt x="43" y="67"/>
                </a:lnTo>
                <a:lnTo>
                  <a:pt x="50" y="66"/>
                </a:lnTo>
                <a:lnTo>
                  <a:pt x="56" y="62"/>
                </a:lnTo>
                <a:lnTo>
                  <a:pt x="63" y="58"/>
                </a:lnTo>
                <a:lnTo>
                  <a:pt x="66" y="53"/>
                </a:lnTo>
                <a:lnTo>
                  <a:pt x="69" y="48"/>
                </a:lnTo>
                <a:lnTo>
                  <a:pt x="72" y="42"/>
                </a:lnTo>
                <a:lnTo>
                  <a:pt x="72" y="34"/>
                </a:lnTo>
                <a:lnTo>
                  <a:pt x="72" y="27"/>
                </a:lnTo>
                <a:lnTo>
                  <a:pt x="69" y="21"/>
                </a:lnTo>
                <a:lnTo>
                  <a:pt x="66" y="14"/>
                </a:lnTo>
                <a:lnTo>
                  <a:pt x="63" y="10"/>
                </a:lnTo>
                <a:lnTo>
                  <a:pt x="56" y="6"/>
                </a:lnTo>
                <a:lnTo>
                  <a:pt x="50" y="3"/>
                </a:lnTo>
                <a:lnTo>
                  <a:pt x="43" y="0"/>
                </a:lnTo>
                <a:lnTo>
                  <a:pt x="37" y="0"/>
                </a:lnTo>
              </a:path>
            </a:pathLst>
          </a:custGeom>
          <a:noFill/>
          <a:ln w="15875">
            <a:solidFill>
              <a:srgbClr val="CD1543"/>
            </a:solidFill>
            <a:prstDash val="solid"/>
            <a:round/>
            <a:headEnd/>
            <a:tailEnd/>
          </a:ln>
        </p:spPr>
        <p:txBody>
          <a:bodyPr/>
          <a:lstStyle/>
          <a:p>
            <a:endParaRPr lang="en-GB"/>
          </a:p>
        </p:txBody>
      </p:sp>
      <p:sp>
        <p:nvSpPr>
          <p:cNvPr id="111678" name="Freeform 62"/>
          <p:cNvSpPr>
            <a:spLocks/>
          </p:cNvSpPr>
          <p:nvPr/>
        </p:nvSpPr>
        <p:spPr bwMode="auto">
          <a:xfrm>
            <a:off x="4271963" y="4818063"/>
            <a:ext cx="114300" cy="109537"/>
          </a:xfrm>
          <a:custGeom>
            <a:avLst/>
            <a:gdLst/>
            <a:ahLst/>
            <a:cxnLst>
              <a:cxn ang="0">
                <a:pos x="37" y="0"/>
              </a:cxn>
              <a:cxn ang="0">
                <a:pos x="29" y="0"/>
              </a:cxn>
              <a:cxn ang="0">
                <a:pos x="22" y="4"/>
              </a:cxn>
              <a:cxn ang="0">
                <a:pos x="16" y="5"/>
              </a:cxn>
              <a:cxn ang="0">
                <a:pos x="11" y="10"/>
              </a:cxn>
              <a:cxn ang="0">
                <a:pos x="6" y="15"/>
              </a:cxn>
              <a:cxn ang="0">
                <a:pos x="3" y="21"/>
              </a:cxn>
              <a:cxn ang="0">
                <a:pos x="1" y="28"/>
              </a:cxn>
              <a:cxn ang="0">
                <a:pos x="0" y="34"/>
              </a:cxn>
              <a:cxn ang="0">
                <a:pos x="1" y="42"/>
              </a:cxn>
              <a:cxn ang="0">
                <a:pos x="3" y="48"/>
              </a:cxn>
              <a:cxn ang="0">
                <a:pos x="6" y="53"/>
              </a:cxn>
              <a:cxn ang="0">
                <a:pos x="11" y="58"/>
              </a:cxn>
              <a:cxn ang="0">
                <a:pos x="16" y="63"/>
              </a:cxn>
              <a:cxn ang="0">
                <a:pos x="22" y="66"/>
              </a:cxn>
              <a:cxn ang="0">
                <a:pos x="29" y="68"/>
              </a:cxn>
              <a:cxn ang="0">
                <a:pos x="37" y="69"/>
              </a:cxn>
              <a:cxn ang="0">
                <a:pos x="43" y="68"/>
              </a:cxn>
              <a:cxn ang="0">
                <a:pos x="51" y="66"/>
              </a:cxn>
              <a:cxn ang="0">
                <a:pos x="56" y="63"/>
              </a:cxn>
              <a:cxn ang="0">
                <a:pos x="62" y="58"/>
              </a:cxn>
              <a:cxn ang="0">
                <a:pos x="65" y="53"/>
              </a:cxn>
              <a:cxn ang="0">
                <a:pos x="70" y="48"/>
              </a:cxn>
              <a:cxn ang="0">
                <a:pos x="72" y="42"/>
              </a:cxn>
              <a:cxn ang="0">
                <a:pos x="72" y="34"/>
              </a:cxn>
              <a:cxn ang="0">
                <a:pos x="72" y="28"/>
              </a:cxn>
              <a:cxn ang="0">
                <a:pos x="70" y="21"/>
              </a:cxn>
              <a:cxn ang="0">
                <a:pos x="65" y="15"/>
              </a:cxn>
              <a:cxn ang="0">
                <a:pos x="62" y="10"/>
              </a:cxn>
              <a:cxn ang="0">
                <a:pos x="56" y="5"/>
              </a:cxn>
              <a:cxn ang="0">
                <a:pos x="51" y="4"/>
              </a:cxn>
              <a:cxn ang="0">
                <a:pos x="43" y="0"/>
              </a:cxn>
              <a:cxn ang="0">
                <a:pos x="37" y="0"/>
              </a:cxn>
            </a:cxnLst>
            <a:rect l="0" t="0" r="r" b="b"/>
            <a:pathLst>
              <a:path w="72" h="69">
                <a:moveTo>
                  <a:pt x="37" y="0"/>
                </a:moveTo>
                <a:lnTo>
                  <a:pt x="29" y="0"/>
                </a:lnTo>
                <a:lnTo>
                  <a:pt x="22" y="4"/>
                </a:lnTo>
                <a:lnTo>
                  <a:pt x="16" y="5"/>
                </a:lnTo>
                <a:lnTo>
                  <a:pt x="11" y="10"/>
                </a:lnTo>
                <a:lnTo>
                  <a:pt x="6" y="15"/>
                </a:lnTo>
                <a:lnTo>
                  <a:pt x="3" y="21"/>
                </a:lnTo>
                <a:lnTo>
                  <a:pt x="1" y="28"/>
                </a:lnTo>
                <a:lnTo>
                  <a:pt x="0" y="34"/>
                </a:lnTo>
                <a:lnTo>
                  <a:pt x="1" y="42"/>
                </a:lnTo>
                <a:lnTo>
                  <a:pt x="3" y="48"/>
                </a:lnTo>
                <a:lnTo>
                  <a:pt x="6" y="53"/>
                </a:lnTo>
                <a:lnTo>
                  <a:pt x="11" y="58"/>
                </a:lnTo>
                <a:lnTo>
                  <a:pt x="16" y="63"/>
                </a:lnTo>
                <a:lnTo>
                  <a:pt x="22" y="66"/>
                </a:lnTo>
                <a:lnTo>
                  <a:pt x="29" y="68"/>
                </a:lnTo>
                <a:lnTo>
                  <a:pt x="37" y="69"/>
                </a:lnTo>
                <a:lnTo>
                  <a:pt x="43" y="68"/>
                </a:lnTo>
                <a:lnTo>
                  <a:pt x="51" y="66"/>
                </a:lnTo>
                <a:lnTo>
                  <a:pt x="56" y="63"/>
                </a:lnTo>
                <a:lnTo>
                  <a:pt x="62" y="58"/>
                </a:lnTo>
                <a:lnTo>
                  <a:pt x="65" y="53"/>
                </a:lnTo>
                <a:lnTo>
                  <a:pt x="70" y="48"/>
                </a:lnTo>
                <a:lnTo>
                  <a:pt x="72" y="42"/>
                </a:lnTo>
                <a:lnTo>
                  <a:pt x="72" y="34"/>
                </a:lnTo>
                <a:lnTo>
                  <a:pt x="72" y="28"/>
                </a:lnTo>
                <a:lnTo>
                  <a:pt x="70" y="21"/>
                </a:lnTo>
                <a:lnTo>
                  <a:pt x="65" y="15"/>
                </a:lnTo>
                <a:lnTo>
                  <a:pt x="62" y="10"/>
                </a:lnTo>
                <a:lnTo>
                  <a:pt x="56" y="5"/>
                </a:lnTo>
                <a:lnTo>
                  <a:pt x="51" y="4"/>
                </a:lnTo>
                <a:lnTo>
                  <a:pt x="43" y="0"/>
                </a:lnTo>
                <a:lnTo>
                  <a:pt x="37" y="0"/>
                </a:lnTo>
                <a:close/>
              </a:path>
            </a:pathLst>
          </a:custGeom>
          <a:solidFill>
            <a:srgbClr val="CD1543"/>
          </a:solidFill>
          <a:ln w="9525">
            <a:noFill/>
            <a:round/>
            <a:headEnd/>
            <a:tailEnd/>
          </a:ln>
        </p:spPr>
        <p:txBody>
          <a:bodyPr/>
          <a:lstStyle/>
          <a:p>
            <a:endParaRPr lang="en-GB"/>
          </a:p>
        </p:txBody>
      </p:sp>
      <p:sp>
        <p:nvSpPr>
          <p:cNvPr id="111679" name="Freeform 63"/>
          <p:cNvSpPr>
            <a:spLocks/>
          </p:cNvSpPr>
          <p:nvPr/>
        </p:nvSpPr>
        <p:spPr bwMode="auto">
          <a:xfrm>
            <a:off x="4271963" y="4818063"/>
            <a:ext cx="114300" cy="109537"/>
          </a:xfrm>
          <a:custGeom>
            <a:avLst/>
            <a:gdLst/>
            <a:ahLst/>
            <a:cxnLst>
              <a:cxn ang="0">
                <a:pos x="37" y="0"/>
              </a:cxn>
              <a:cxn ang="0">
                <a:pos x="29" y="0"/>
              </a:cxn>
              <a:cxn ang="0">
                <a:pos x="22" y="4"/>
              </a:cxn>
              <a:cxn ang="0">
                <a:pos x="16" y="5"/>
              </a:cxn>
              <a:cxn ang="0">
                <a:pos x="11" y="10"/>
              </a:cxn>
              <a:cxn ang="0">
                <a:pos x="6" y="15"/>
              </a:cxn>
              <a:cxn ang="0">
                <a:pos x="3" y="21"/>
              </a:cxn>
              <a:cxn ang="0">
                <a:pos x="1" y="28"/>
              </a:cxn>
              <a:cxn ang="0">
                <a:pos x="0" y="34"/>
              </a:cxn>
              <a:cxn ang="0">
                <a:pos x="1" y="42"/>
              </a:cxn>
              <a:cxn ang="0">
                <a:pos x="3" y="48"/>
              </a:cxn>
              <a:cxn ang="0">
                <a:pos x="6" y="53"/>
              </a:cxn>
              <a:cxn ang="0">
                <a:pos x="11" y="58"/>
              </a:cxn>
              <a:cxn ang="0">
                <a:pos x="16" y="63"/>
              </a:cxn>
              <a:cxn ang="0">
                <a:pos x="22" y="66"/>
              </a:cxn>
              <a:cxn ang="0">
                <a:pos x="29" y="68"/>
              </a:cxn>
              <a:cxn ang="0">
                <a:pos x="37" y="69"/>
              </a:cxn>
              <a:cxn ang="0">
                <a:pos x="43" y="68"/>
              </a:cxn>
              <a:cxn ang="0">
                <a:pos x="51" y="66"/>
              </a:cxn>
              <a:cxn ang="0">
                <a:pos x="56" y="63"/>
              </a:cxn>
              <a:cxn ang="0">
                <a:pos x="62" y="58"/>
              </a:cxn>
              <a:cxn ang="0">
                <a:pos x="65" y="53"/>
              </a:cxn>
              <a:cxn ang="0">
                <a:pos x="70" y="48"/>
              </a:cxn>
              <a:cxn ang="0">
                <a:pos x="72" y="42"/>
              </a:cxn>
              <a:cxn ang="0">
                <a:pos x="72" y="34"/>
              </a:cxn>
              <a:cxn ang="0">
                <a:pos x="72" y="28"/>
              </a:cxn>
              <a:cxn ang="0">
                <a:pos x="70" y="21"/>
              </a:cxn>
              <a:cxn ang="0">
                <a:pos x="65" y="15"/>
              </a:cxn>
              <a:cxn ang="0">
                <a:pos x="62" y="10"/>
              </a:cxn>
              <a:cxn ang="0">
                <a:pos x="56" y="5"/>
              </a:cxn>
              <a:cxn ang="0">
                <a:pos x="51" y="4"/>
              </a:cxn>
              <a:cxn ang="0">
                <a:pos x="43" y="0"/>
              </a:cxn>
              <a:cxn ang="0">
                <a:pos x="37" y="0"/>
              </a:cxn>
            </a:cxnLst>
            <a:rect l="0" t="0" r="r" b="b"/>
            <a:pathLst>
              <a:path w="72" h="69">
                <a:moveTo>
                  <a:pt x="37" y="0"/>
                </a:moveTo>
                <a:lnTo>
                  <a:pt x="29" y="0"/>
                </a:lnTo>
                <a:lnTo>
                  <a:pt x="22" y="4"/>
                </a:lnTo>
                <a:lnTo>
                  <a:pt x="16" y="5"/>
                </a:lnTo>
                <a:lnTo>
                  <a:pt x="11" y="10"/>
                </a:lnTo>
                <a:lnTo>
                  <a:pt x="6" y="15"/>
                </a:lnTo>
                <a:lnTo>
                  <a:pt x="3" y="21"/>
                </a:lnTo>
                <a:lnTo>
                  <a:pt x="1" y="28"/>
                </a:lnTo>
                <a:lnTo>
                  <a:pt x="0" y="34"/>
                </a:lnTo>
                <a:lnTo>
                  <a:pt x="1" y="42"/>
                </a:lnTo>
                <a:lnTo>
                  <a:pt x="3" y="48"/>
                </a:lnTo>
                <a:lnTo>
                  <a:pt x="6" y="53"/>
                </a:lnTo>
                <a:lnTo>
                  <a:pt x="11" y="58"/>
                </a:lnTo>
                <a:lnTo>
                  <a:pt x="16" y="63"/>
                </a:lnTo>
                <a:lnTo>
                  <a:pt x="22" y="66"/>
                </a:lnTo>
                <a:lnTo>
                  <a:pt x="29" y="68"/>
                </a:lnTo>
                <a:lnTo>
                  <a:pt x="37" y="69"/>
                </a:lnTo>
                <a:lnTo>
                  <a:pt x="43" y="68"/>
                </a:lnTo>
                <a:lnTo>
                  <a:pt x="51" y="66"/>
                </a:lnTo>
                <a:lnTo>
                  <a:pt x="56" y="63"/>
                </a:lnTo>
                <a:lnTo>
                  <a:pt x="62" y="58"/>
                </a:lnTo>
                <a:lnTo>
                  <a:pt x="65" y="53"/>
                </a:lnTo>
                <a:lnTo>
                  <a:pt x="70" y="48"/>
                </a:lnTo>
                <a:lnTo>
                  <a:pt x="72" y="42"/>
                </a:lnTo>
                <a:lnTo>
                  <a:pt x="72" y="34"/>
                </a:lnTo>
                <a:lnTo>
                  <a:pt x="72" y="28"/>
                </a:lnTo>
                <a:lnTo>
                  <a:pt x="70" y="21"/>
                </a:lnTo>
                <a:lnTo>
                  <a:pt x="65" y="15"/>
                </a:lnTo>
                <a:lnTo>
                  <a:pt x="62" y="10"/>
                </a:lnTo>
                <a:lnTo>
                  <a:pt x="56" y="5"/>
                </a:lnTo>
                <a:lnTo>
                  <a:pt x="51" y="4"/>
                </a:lnTo>
                <a:lnTo>
                  <a:pt x="43" y="0"/>
                </a:lnTo>
                <a:lnTo>
                  <a:pt x="37" y="0"/>
                </a:lnTo>
              </a:path>
            </a:pathLst>
          </a:custGeom>
          <a:noFill/>
          <a:ln w="15875">
            <a:solidFill>
              <a:srgbClr val="CD1543"/>
            </a:solidFill>
            <a:prstDash val="solid"/>
            <a:round/>
            <a:headEnd/>
            <a:tailEnd/>
          </a:ln>
        </p:spPr>
        <p:txBody>
          <a:bodyPr/>
          <a:lstStyle/>
          <a:p>
            <a:endParaRPr lang="en-GB"/>
          </a:p>
        </p:txBody>
      </p:sp>
      <p:sp>
        <p:nvSpPr>
          <p:cNvPr id="111680" name="Freeform 64"/>
          <p:cNvSpPr>
            <a:spLocks/>
          </p:cNvSpPr>
          <p:nvPr/>
        </p:nvSpPr>
        <p:spPr bwMode="auto">
          <a:xfrm>
            <a:off x="5154613" y="4376738"/>
            <a:ext cx="114300" cy="109537"/>
          </a:xfrm>
          <a:custGeom>
            <a:avLst/>
            <a:gdLst/>
            <a:ahLst/>
            <a:cxnLst>
              <a:cxn ang="0">
                <a:pos x="35" y="0"/>
              </a:cxn>
              <a:cxn ang="0">
                <a:pos x="29" y="1"/>
              </a:cxn>
              <a:cxn ang="0">
                <a:pos x="22" y="3"/>
              </a:cxn>
              <a:cxn ang="0">
                <a:pos x="16" y="6"/>
              </a:cxn>
              <a:cxn ang="0">
                <a:pos x="10" y="11"/>
              </a:cxn>
              <a:cxn ang="0">
                <a:pos x="6" y="16"/>
              </a:cxn>
              <a:cxn ang="0">
                <a:pos x="3" y="21"/>
              </a:cxn>
              <a:cxn ang="0">
                <a:pos x="0" y="27"/>
              </a:cxn>
              <a:cxn ang="0">
                <a:pos x="0" y="35"/>
              </a:cxn>
              <a:cxn ang="0">
                <a:pos x="0" y="42"/>
              </a:cxn>
              <a:cxn ang="0">
                <a:pos x="3" y="48"/>
              </a:cxn>
              <a:cxn ang="0">
                <a:pos x="6" y="54"/>
              </a:cxn>
              <a:cxn ang="0">
                <a:pos x="10" y="59"/>
              </a:cxn>
              <a:cxn ang="0">
                <a:pos x="16" y="62"/>
              </a:cxn>
              <a:cxn ang="0">
                <a:pos x="22" y="66"/>
              </a:cxn>
              <a:cxn ang="0">
                <a:pos x="29" y="69"/>
              </a:cxn>
              <a:cxn ang="0">
                <a:pos x="35" y="69"/>
              </a:cxn>
              <a:cxn ang="0">
                <a:pos x="43" y="69"/>
              </a:cxn>
              <a:cxn ang="0">
                <a:pos x="50" y="66"/>
              </a:cxn>
              <a:cxn ang="0">
                <a:pos x="56" y="62"/>
              </a:cxn>
              <a:cxn ang="0">
                <a:pos x="61" y="59"/>
              </a:cxn>
              <a:cxn ang="0">
                <a:pos x="66" y="54"/>
              </a:cxn>
              <a:cxn ang="0">
                <a:pos x="69" y="48"/>
              </a:cxn>
              <a:cxn ang="0">
                <a:pos x="70" y="42"/>
              </a:cxn>
              <a:cxn ang="0">
                <a:pos x="72" y="35"/>
              </a:cxn>
              <a:cxn ang="0">
                <a:pos x="70" y="27"/>
              </a:cxn>
              <a:cxn ang="0">
                <a:pos x="69" y="21"/>
              </a:cxn>
              <a:cxn ang="0">
                <a:pos x="66" y="16"/>
              </a:cxn>
              <a:cxn ang="0">
                <a:pos x="61" y="11"/>
              </a:cxn>
              <a:cxn ang="0">
                <a:pos x="56" y="6"/>
              </a:cxn>
              <a:cxn ang="0">
                <a:pos x="50" y="3"/>
              </a:cxn>
              <a:cxn ang="0">
                <a:pos x="43" y="1"/>
              </a:cxn>
              <a:cxn ang="0">
                <a:pos x="35" y="0"/>
              </a:cxn>
            </a:cxnLst>
            <a:rect l="0" t="0" r="r" b="b"/>
            <a:pathLst>
              <a:path w="72" h="69">
                <a:moveTo>
                  <a:pt x="35" y="0"/>
                </a:moveTo>
                <a:lnTo>
                  <a:pt x="29" y="1"/>
                </a:lnTo>
                <a:lnTo>
                  <a:pt x="22" y="3"/>
                </a:lnTo>
                <a:lnTo>
                  <a:pt x="16" y="6"/>
                </a:lnTo>
                <a:lnTo>
                  <a:pt x="10" y="11"/>
                </a:lnTo>
                <a:lnTo>
                  <a:pt x="6" y="16"/>
                </a:lnTo>
                <a:lnTo>
                  <a:pt x="3" y="21"/>
                </a:lnTo>
                <a:lnTo>
                  <a:pt x="0" y="27"/>
                </a:lnTo>
                <a:lnTo>
                  <a:pt x="0" y="35"/>
                </a:lnTo>
                <a:lnTo>
                  <a:pt x="0" y="42"/>
                </a:lnTo>
                <a:lnTo>
                  <a:pt x="3" y="48"/>
                </a:lnTo>
                <a:lnTo>
                  <a:pt x="6" y="54"/>
                </a:lnTo>
                <a:lnTo>
                  <a:pt x="10" y="59"/>
                </a:lnTo>
                <a:lnTo>
                  <a:pt x="16" y="62"/>
                </a:lnTo>
                <a:lnTo>
                  <a:pt x="22" y="66"/>
                </a:lnTo>
                <a:lnTo>
                  <a:pt x="29" y="69"/>
                </a:lnTo>
                <a:lnTo>
                  <a:pt x="35" y="69"/>
                </a:lnTo>
                <a:lnTo>
                  <a:pt x="43" y="69"/>
                </a:lnTo>
                <a:lnTo>
                  <a:pt x="50" y="66"/>
                </a:lnTo>
                <a:lnTo>
                  <a:pt x="56" y="62"/>
                </a:lnTo>
                <a:lnTo>
                  <a:pt x="61" y="59"/>
                </a:lnTo>
                <a:lnTo>
                  <a:pt x="66" y="54"/>
                </a:lnTo>
                <a:lnTo>
                  <a:pt x="69" y="48"/>
                </a:lnTo>
                <a:lnTo>
                  <a:pt x="70" y="42"/>
                </a:lnTo>
                <a:lnTo>
                  <a:pt x="72" y="35"/>
                </a:lnTo>
                <a:lnTo>
                  <a:pt x="70" y="27"/>
                </a:lnTo>
                <a:lnTo>
                  <a:pt x="69" y="21"/>
                </a:lnTo>
                <a:lnTo>
                  <a:pt x="66" y="16"/>
                </a:lnTo>
                <a:lnTo>
                  <a:pt x="61" y="11"/>
                </a:lnTo>
                <a:lnTo>
                  <a:pt x="56" y="6"/>
                </a:lnTo>
                <a:lnTo>
                  <a:pt x="50" y="3"/>
                </a:lnTo>
                <a:lnTo>
                  <a:pt x="43" y="1"/>
                </a:lnTo>
                <a:lnTo>
                  <a:pt x="35" y="0"/>
                </a:lnTo>
                <a:close/>
              </a:path>
            </a:pathLst>
          </a:custGeom>
          <a:solidFill>
            <a:srgbClr val="CD1543"/>
          </a:solidFill>
          <a:ln w="9525">
            <a:noFill/>
            <a:round/>
            <a:headEnd/>
            <a:tailEnd/>
          </a:ln>
        </p:spPr>
        <p:txBody>
          <a:bodyPr/>
          <a:lstStyle/>
          <a:p>
            <a:endParaRPr lang="en-GB"/>
          </a:p>
        </p:txBody>
      </p:sp>
      <p:sp>
        <p:nvSpPr>
          <p:cNvPr id="111681" name="Freeform 65"/>
          <p:cNvSpPr>
            <a:spLocks/>
          </p:cNvSpPr>
          <p:nvPr/>
        </p:nvSpPr>
        <p:spPr bwMode="auto">
          <a:xfrm>
            <a:off x="5154613" y="4376738"/>
            <a:ext cx="114300" cy="109537"/>
          </a:xfrm>
          <a:custGeom>
            <a:avLst/>
            <a:gdLst/>
            <a:ahLst/>
            <a:cxnLst>
              <a:cxn ang="0">
                <a:pos x="35" y="0"/>
              </a:cxn>
              <a:cxn ang="0">
                <a:pos x="29" y="1"/>
              </a:cxn>
              <a:cxn ang="0">
                <a:pos x="22" y="3"/>
              </a:cxn>
              <a:cxn ang="0">
                <a:pos x="16" y="6"/>
              </a:cxn>
              <a:cxn ang="0">
                <a:pos x="10" y="11"/>
              </a:cxn>
              <a:cxn ang="0">
                <a:pos x="6" y="16"/>
              </a:cxn>
              <a:cxn ang="0">
                <a:pos x="3" y="21"/>
              </a:cxn>
              <a:cxn ang="0">
                <a:pos x="0" y="27"/>
              </a:cxn>
              <a:cxn ang="0">
                <a:pos x="0" y="35"/>
              </a:cxn>
              <a:cxn ang="0">
                <a:pos x="0" y="42"/>
              </a:cxn>
              <a:cxn ang="0">
                <a:pos x="3" y="48"/>
              </a:cxn>
              <a:cxn ang="0">
                <a:pos x="6" y="54"/>
              </a:cxn>
              <a:cxn ang="0">
                <a:pos x="10" y="59"/>
              </a:cxn>
              <a:cxn ang="0">
                <a:pos x="16" y="62"/>
              </a:cxn>
              <a:cxn ang="0">
                <a:pos x="22" y="66"/>
              </a:cxn>
              <a:cxn ang="0">
                <a:pos x="29" y="69"/>
              </a:cxn>
              <a:cxn ang="0">
                <a:pos x="35" y="69"/>
              </a:cxn>
              <a:cxn ang="0">
                <a:pos x="43" y="69"/>
              </a:cxn>
              <a:cxn ang="0">
                <a:pos x="50" y="66"/>
              </a:cxn>
              <a:cxn ang="0">
                <a:pos x="56" y="62"/>
              </a:cxn>
              <a:cxn ang="0">
                <a:pos x="61" y="59"/>
              </a:cxn>
              <a:cxn ang="0">
                <a:pos x="66" y="54"/>
              </a:cxn>
              <a:cxn ang="0">
                <a:pos x="69" y="48"/>
              </a:cxn>
              <a:cxn ang="0">
                <a:pos x="70" y="42"/>
              </a:cxn>
              <a:cxn ang="0">
                <a:pos x="72" y="35"/>
              </a:cxn>
              <a:cxn ang="0">
                <a:pos x="70" y="27"/>
              </a:cxn>
              <a:cxn ang="0">
                <a:pos x="69" y="21"/>
              </a:cxn>
              <a:cxn ang="0">
                <a:pos x="66" y="16"/>
              </a:cxn>
              <a:cxn ang="0">
                <a:pos x="61" y="11"/>
              </a:cxn>
              <a:cxn ang="0">
                <a:pos x="56" y="6"/>
              </a:cxn>
              <a:cxn ang="0">
                <a:pos x="50" y="3"/>
              </a:cxn>
              <a:cxn ang="0">
                <a:pos x="43" y="1"/>
              </a:cxn>
              <a:cxn ang="0">
                <a:pos x="35" y="0"/>
              </a:cxn>
            </a:cxnLst>
            <a:rect l="0" t="0" r="r" b="b"/>
            <a:pathLst>
              <a:path w="72" h="69">
                <a:moveTo>
                  <a:pt x="35" y="0"/>
                </a:moveTo>
                <a:lnTo>
                  <a:pt x="29" y="1"/>
                </a:lnTo>
                <a:lnTo>
                  <a:pt x="22" y="3"/>
                </a:lnTo>
                <a:lnTo>
                  <a:pt x="16" y="6"/>
                </a:lnTo>
                <a:lnTo>
                  <a:pt x="10" y="11"/>
                </a:lnTo>
                <a:lnTo>
                  <a:pt x="6" y="16"/>
                </a:lnTo>
                <a:lnTo>
                  <a:pt x="3" y="21"/>
                </a:lnTo>
                <a:lnTo>
                  <a:pt x="0" y="27"/>
                </a:lnTo>
                <a:lnTo>
                  <a:pt x="0" y="35"/>
                </a:lnTo>
                <a:lnTo>
                  <a:pt x="0" y="42"/>
                </a:lnTo>
                <a:lnTo>
                  <a:pt x="3" y="48"/>
                </a:lnTo>
                <a:lnTo>
                  <a:pt x="6" y="54"/>
                </a:lnTo>
                <a:lnTo>
                  <a:pt x="10" y="59"/>
                </a:lnTo>
                <a:lnTo>
                  <a:pt x="16" y="62"/>
                </a:lnTo>
                <a:lnTo>
                  <a:pt x="22" y="66"/>
                </a:lnTo>
                <a:lnTo>
                  <a:pt x="29" y="69"/>
                </a:lnTo>
                <a:lnTo>
                  <a:pt x="35" y="69"/>
                </a:lnTo>
                <a:lnTo>
                  <a:pt x="43" y="69"/>
                </a:lnTo>
                <a:lnTo>
                  <a:pt x="50" y="66"/>
                </a:lnTo>
                <a:lnTo>
                  <a:pt x="56" y="62"/>
                </a:lnTo>
                <a:lnTo>
                  <a:pt x="61" y="59"/>
                </a:lnTo>
                <a:lnTo>
                  <a:pt x="66" y="54"/>
                </a:lnTo>
                <a:lnTo>
                  <a:pt x="69" y="48"/>
                </a:lnTo>
                <a:lnTo>
                  <a:pt x="70" y="42"/>
                </a:lnTo>
                <a:lnTo>
                  <a:pt x="72" y="35"/>
                </a:lnTo>
                <a:lnTo>
                  <a:pt x="70" y="27"/>
                </a:lnTo>
                <a:lnTo>
                  <a:pt x="69" y="21"/>
                </a:lnTo>
                <a:lnTo>
                  <a:pt x="66" y="16"/>
                </a:lnTo>
                <a:lnTo>
                  <a:pt x="61" y="11"/>
                </a:lnTo>
                <a:lnTo>
                  <a:pt x="56" y="6"/>
                </a:lnTo>
                <a:lnTo>
                  <a:pt x="50" y="3"/>
                </a:lnTo>
                <a:lnTo>
                  <a:pt x="43" y="1"/>
                </a:lnTo>
                <a:lnTo>
                  <a:pt x="35" y="0"/>
                </a:lnTo>
              </a:path>
            </a:pathLst>
          </a:custGeom>
          <a:noFill/>
          <a:ln w="15875">
            <a:solidFill>
              <a:srgbClr val="CD1543"/>
            </a:solidFill>
            <a:prstDash val="solid"/>
            <a:round/>
            <a:headEnd/>
            <a:tailEnd/>
          </a:ln>
        </p:spPr>
        <p:txBody>
          <a:bodyPr/>
          <a:lstStyle/>
          <a:p>
            <a:endParaRPr lang="en-GB"/>
          </a:p>
        </p:txBody>
      </p:sp>
      <p:sp>
        <p:nvSpPr>
          <p:cNvPr id="111682" name="Freeform 66"/>
          <p:cNvSpPr>
            <a:spLocks/>
          </p:cNvSpPr>
          <p:nvPr/>
        </p:nvSpPr>
        <p:spPr bwMode="auto">
          <a:xfrm>
            <a:off x="6502400" y="3570288"/>
            <a:ext cx="111125" cy="109537"/>
          </a:xfrm>
          <a:custGeom>
            <a:avLst/>
            <a:gdLst/>
            <a:ahLst/>
            <a:cxnLst>
              <a:cxn ang="0">
                <a:pos x="35" y="0"/>
              </a:cxn>
              <a:cxn ang="0">
                <a:pos x="27" y="2"/>
              </a:cxn>
              <a:cxn ang="0">
                <a:pos x="20" y="4"/>
              </a:cxn>
              <a:cxn ang="0">
                <a:pos x="14" y="7"/>
              </a:cxn>
              <a:cxn ang="0">
                <a:pos x="9" y="12"/>
              </a:cxn>
              <a:cxn ang="0">
                <a:pos x="4" y="16"/>
              </a:cxn>
              <a:cxn ang="0">
                <a:pos x="1" y="21"/>
              </a:cxn>
              <a:cxn ang="0">
                <a:pos x="0" y="28"/>
              </a:cxn>
              <a:cxn ang="0">
                <a:pos x="0" y="36"/>
              </a:cxn>
              <a:cxn ang="0">
                <a:pos x="0" y="42"/>
              </a:cxn>
              <a:cxn ang="0">
                <a:pos x="1" y="48"/>
              </a:cxn>
              <a:cxn ang="0">
                <a:pos x="4" y="55"/>
              </a:cxn>
              <a:cxn ang="0">
                <a:pos x="9" y="60"/>
              </a:cxn>
              <a:cxn ang="0">
                <a:pos x="14" y="63"/>
              </a:cxn>
              <a:cxn ang="0">
                <a:pos x="20" y="66"/>
              </a:cxn>
              <a:cxn ang="0">
                <a:pos x="27" y="68"/>
              </a:cxn>
              <a:cxn ang="0">
                <a:pos x="35" y="69"/>
              </a:cxn>
              <a:cxn ang="0">
                <a:pos x="41" y="68"/>
              </a:cxn>
              <a:cxn ang="0">
                <a:pos x="48" y="66"/>
              </a:cxn>
              <a:cxn ang="0">
                <a:pos x="54" y="63"/>
              </a:cxn>
              <a:cxn ang="0">
                <a:pos x="59" y="60"/>
              </a:cxn>
              <a:cxn ang="0">
                <a:pos x="64" y="55"/>
              </a:cxn>
              <a:cxn ang="0">
                <a:pos x="67" y="48"/>
              </a:cxn>
              <a:cxn ang="0">
                <a:pos x="68" y="42"/>
              </a:cxn>
              <a:cxn ang="0">
                <a:pos x="70" y="36"/>
              </a:cxn>
              <a:cxn ang="0">
                <a:pos x="68" y="28"/>
              </a:cxn>
              <a:cxn ang="0">
                <a:pos x="67" y="21"/>
              </a:cxn>
              <a:cxn ang="0">
                <a:pos x="64" y="16"/>
              </a:cxn>
              <a:cxn ang="0">
                <a:pos x="59" y="12"/>
              </a:cxn>
              <a:cxn ang="0">
                <a:pos x="54" y="7"/>
              </a:cxn>
              <a:cxn ang="0">
                <a:pos x="48" y="4"/>
              </a:cxn>
              <a:cxn ang="0">
                <a:pos x="41" y="2"/>
              </a:cxn>
              <a:cxn ang="0">
                <a:pos x="35" y="0"/>
              </a:cxn>
            </a:cxnLst>
            <a:rect l="0" t="0" r="r" b="b"/>
            <a:pathLst>
              <a:path w="70" h="69">
                <a:moveTo>
                  <a:pt x="35" y="0"/>
                </a:moveTo>
                <a:lnTo>
                  <a:pt x="27" y="2"/>
                </a:lnTo>
                <a:lnTo>
                  <a:pt x="20" y="4"/>
                </a:lnTo>
                <a:lnTo>
                  <a:pt x="14" y="7"/>
                </a:lnTo>
                <a:lnTo>
                  <a:pt x="9" y="12"/>
                </a:lnTo>
                <a:lnTo>
                  <a:pt x="4" y="16"/>
                </a:lnTo>
                <a:lnTo>
                  <a:pt x="1" y="21"/>
                </a:lnTo>
                <a:lnTo>
                  <a:pt x="0" y="28"/>
                </a:lnTo>
                <a:lnTo>
                  <a:pt x="0" y="36"/>
                </a:lnTo>
                <a:lnTo>
                  <a:pt x="0" y="42"/>
                </a:lnTo>
                <a:lnTo>
                  <a:pt x="1" y="48"/>
                </a:lnTo>
                <a:lnTo>
                  <a:pt x="4" y="55"/>
                </a:lnTo>
                <a:lnTo>
                  <a:pt x="9" y="60"/>
                </a:lnTo>
                <a:lnTo>
                  <a:pt x="14" y="63"/>
                </a:lnTo>
                <a:lnTo>
                  <a:pt x="20" y="66"/>
                </a:lnTo>
                <a:lnTo>
                  <a:pt x="27" y="68"/>
                </a:lnTo>
                <a:lnTo>
                  <a:pt x="35" y="69"/>
                </a:lnTo>
                <a:lnTo>
                  <a:pt x="41" y="68"/>
                </a:lnTo>
                <a:lnTo>
                  <a:pt x="48" y="66"/>
                </a:lnTo>
                <a:lnTo>
                  <a:pt x="54" y="63"/>
                </a:lnTo>
                <a:lnTo>
                  <a:pt x="59" y="60"/>
                </a:lnTo>
                <a:lnTo>
                  <a:pt x="64" y="55"/>
                </a:lnTo>
                <a:lnTo>
                  <a:pt x="67" y="48"/>
                </a:lnTo>
                <a:lnTo>
                  <a:pt x="68" y="42"/>
                </a:lnTo>
                <a:lnTo>
                  <a:pt x="70" y="36"/>
                </a:lnTo>
                <a:lnTo>
                  <a:pt x="68" y="28"/>
                </a:lnTo>
                <a:lnTo>
                  <a:pt x="67" y="21"/>
                </a:lnTo>
                <a:lnTo>
                  <a:pt x="64" y="16"/>
                </a:lnTo>
                <a:lnTo>
                  <a:pt x="59" y="12"/>
                </a:lnTo>
                <a:lnTo>
                  <a:pt x="54" y="7"/>
                </a:lnTo>
                <a:lnTo>
                  <a:pt x="48" y="4"/>
                </a:lnTo>
                <a:lnTo>
                  <a:pt x="41" y="2"/>
                </a:lnTo>
                <a:lnTo>
                  <a:pt x="35" y="0"/>
                </a:lnTo>
                <a:close/>
              </a:path>
            </a:pathLst>
          </a:custGeom>
          <a:solidFill>
            <a:srgbClr val="CD1543"/>
          </a:solidFill>
          <a:ln w="9525">
            <a:noFill/>
            <a:round/>
            <a:headEnd/>
            <a:tailEnd/>
          </a:ln>
        </p:spPr>
        <p:txBody>
          <a:bodyPr/>
          <a:lstStyle/>
          <a:p>
            <a:endParaRPr lang="en-GB"/>
          </a:p>
        </p:txBody>
      </p:sp>
      <p:sp>
        <p:nvSpPr>
          <p:cNvPr id="111683" name="Freeform 67"/>
          <p:cNvSpPr>
            <a:spLocks/>
          </p:cNvSpPr>
          <p:nvPr/>
        </p:nvSpPr>
        <p:spPr bwMode="auto">
          <a:xfrm>
            <a:off x="6502400" y="3570288"/>
            <a:ext cx="111125" cy="109537"/>
          </a:xfrm>
          <a:custGeom>
            <a:avLst/>
            <a:gdLst/>
            <a:ahLst/>
            <a:cxnLst>
              <a:cxn ang="0">
                <a:pos x="35" y="0"/>
              </a:cxn>
              <a:cxn ang="0">
                <a:pos x="27" y="2"/>
              </a:cxn>
              <a:cxn ang="0">
                <a:pos x="20" y="4"/>
              </a:cxn>
              <a:cxn ang="0">
                <a:pos x="14" y="7"/>
              </a:cxn>
              <a:cxn ang="0">
                <a:pos x="9" y="12"/>
              </a:cxn>
              <a:cxn ang="0">
                <a:pos x="4" y="16"/>
              </a:cxn>
              <a:cxn ang="0">
                <a:pos x="1" y="21"/>
              </a:cxn>
              <a:cxn ang="0">
                <a:pos x="0" y="28"/>
              </a:cxn>
              <a:cxn ang="0">
                <a:pos x="0" y="36"/>
              </a:cxn>
              <a:cxn ang="0">
                <a:pos x="0" y="42"/>
              </a:cxn>
              <a:cxn ang="0">
                <a:pos x="1" y="48"/>
              </a:cxn>
              <a:cxn ang="0">
                <a:pos x="4" y="55"/>
              </a:cxn>
              <a:cxn ang="0">
                <a:pos x="9" y="60"/>
              </a:cxn>
              <a:cxn ang="0">
                <a:pos x="14" y="63"/>
              </a:cxn>
              <a:cxn ang="0">
                <a:pos x="20" y="66"/>
              </a:cxn>
              <a:cxn ang="0">
                <a:pos x="27" y="68"/>
              </a:cxn>
              <a:cxn ang="0">
                <a:pos x="35" y="69"/>
              </a:cxn>
              <a:cxn ang="0">
                <a:pos x="41" y="68"/>
              </a:cxn>
              <a:cxn ang="0">
                <a:pos x="48" y="66"/>
              </a:cxn>
              <a:cxn ang="0">
                <a:pos x="54" y="63"/>
              </a:cxn>
              <a:cxn ang="0">
                <a:pos x="59" y="60"/>
              </a:cxn>
              <a:cxn ang="0">
                <a:pos x="64" y="55"/>
              </a:cxn>
              <a:cxn ang="0">
                <a:pos x="67" y="48"/>
              </a:cxn>
              <a:cxn ang="0">
                <a:pos x="68" y="42"/>
              </a:cxn>
              <a:cxn ang="0">
                <a:pos x="70" y="36"/>
              </a:cxn>
              <a:cxn ang="0">
                <a:pos x="68" y="28"/>
              </a:cxn>
              <a:cxn ang="0">
                <a:pos x="67" y="21"/>
              </a:cxn>
              <a:cxn ang="0">
                <a:pos x="64" y="16"/>
              </a:cxn>
              <a:cxn ang="0">
                <a:pos x="59" y="12"/>
              </a:cxn>
              <a:cxn ang="0">
                <a:pos x="54" y="7"/>
              </a:cxn>
              <a:cxn ang="0">
                <a:pos x="48" y="4"/>
              </a:cxn>
              <a:cxn ang="0">
                <a:pos x="41" y="2"/>
              </a:cxn>
              <a:cxn ang="0">
                <a:pos x="35" y="0"/>
              </a:cxn>
            </a:cxnLst>
            <a:rect l="0" t="0" r="r" b="b"/>
            <a:pathLst>
              <a:path w="70" h="69">
                <a:moveTo>
                  <a:pt x="35" y="0"/>
                </a:moveTo>
                <a:lnTo>
                  <a:pt x="27" y="2"/>
                </a:lnTo>
                <a:lnTo>
                  <a:pt x="20" y="4"/>
                </a:lnTo>
                <a:lnTo>
                  <a:pt x="14" y="7"/>
                </a:lnTo>
                <a:lnTo>
                  <a:pt x="9" y="12"/>
                </a:lnTo>
                <a:lnTo>
                  <a:pt x="4" y="16"/>
                </a:lnTo>
                <a:lnTo>
                  <a:pt x="1" y="21"/>
                </a:lnTo>
                <a:lnTo>
                  <a:pt x="0" y="28"/>
                </a:lnTo>
                <a:lnTo>
                  <a:pt x="0" y="36"/>
                </a:lnTo>
                <a:lnTo>
                  <a:pt x="0" y="42"/>
                </a:lnTo>
                <a:lnTo>
                  <a:pt x="1" y="48"/>
                </a:lnTo>
                <a:lnTo>
                  <a:pt x="4" y="55"/>
                </a:lnTo>
                <a:lnTo>
                  <a:pt x="9" y="60"/>
                </a:lnTo>
                <a:lnTo>
                  <a:pt x="14" y="63"/>
                </a:lnTo>
                <a:lnTo>
                  <a:pt x="20" y="66"/>
                </a:lnTo>
                <a:lnTo>
                  <a:pt x="27" y="68"/>
                </a:lnTo>
                <a:lnTo>
                  <a:pt x="35" y="69"/>
                </a:lnTo>
                <a:lnTo>
                  <a:pt x="41" y="68"/>
                </a:lnTo>
                <a:lnTo>
                  <a:pt x="48" y="66"/>
                </a:lnTo>
                <a:lnTo>
                  <a:pt x="54" y="63"/>
                </a:lnTo>
                <a:lnTo>
                  <a:pt x="59" y="60"/>
                </a:lnTo>
                <a:lnTo>
                  <a:pt x="64" y="55"/>
                </a:lnTo>
                <a:lnTo>
                  <a:pt x="67" y="48"/>
                </a:lnTo>
                <a:lnTo>
                  <a:pt x="68" y="42"/>
                </a:lnTo>
                <a:lnTo>
                  <a:pt x="70" y="36"/>
                </a:lnTo>
                <a:lnTo>
                  <a:pt x="68" y="28"/>
                </a:lnTo>
                <a:lnTo>
                  <a:pt x="67" y="21"/>
                </a:lnTo>
                <a:lnTo>
                  <a:pt x="64" y="16"/>
                </a:lnTo>
                <a:lnTo>
                  <a:pt x="59" y="12"/>
                </a:lnTo>
                <a:lnTo>
                  <a:pt x="54" y="7"/>
                </a:lnTo>
                <a:lnTo>
                  <a:pt x="48" y="4"/>
                </a:lnTo>
                <a:lnTo>
                  <a:pt x="41" y="2"/>
                </a:lnTo>
                <a:lnTo>
                  <a:pt x="35" y="0"/>
                </a:lnTo>
              </a:path>
            </a:pathLst>
          </a:custGeom>
          <a:noFill/>
          <a:ln w="15875">
            <a:solidFill>
              <a:srgbClr val="CD1543"/>
            </a:solidFill>
            <a:prstDash val="solid"/>
            <a:round/>
            <a:headEnd/>
            <a:tailEnd/>
          </a:ln>
        </p:spPr>
        <p:txBody>
          <a:bodyPr/>
          <a:lstStyle/>
          <a:p>
            <a:endParaRPr lang="en-GB"/>
          </a:p>
        </p:txBody>
      </p:sp>
      <p:sp>
        <p:nvSpPr>
          <p:cNvPr id="111684" name="Rectangle 68"/>
          <p:cNvSpPr>
            <a:spLocks noChangeArrowheads="1"/>
          </p:cNvSpPr>
          <p:nvPr/>
        </p:nvSpPr>
        <p:spPr bwMode="auto">
          <a:xfrm>
            <a:off x="5121275" y="3467100"/>
            <a:ext cx="1279525" cy="198438"/>
          </a:xfrm>
          <a:prstGeom prst="rect">
            <a:avLst/>
          </a:prstGeom>
          <a:noFill/>
          <a:ln w="9525">
            <a:noFill/>
            <a:miter lim="800000"/>
            <a:headEnd/>
            <a:tailEnd/>
          </a:ln>
        </p:spPr>
        <p:txBody>
          <a:bodyPr wrap="none" lIns="0" tIns="0" rIns="0" bIns="0">
            <a:spAutoFit/>
          </a:bodyPr>
          <a:lstStyle/>
          <a:p>
            <a:pPr eaLnBrk="0" hangingPunct="0"/>
            <a:r>
              <a:rPr lang="de-DE" sz="1300">
                <a:solidFill>
                  <a:srgbClr val="CD1543"/>
                </a:solidFill>
                <a:latin typeface="Tahoma" pitchFamily="34" charset="0"/>
              </a:rPr>
              <a:t>Intracranial bleed</a:t>
            </a:r>
            <a:endParaRPr lang="de-DE">
              <a:latin typeface="Palatino Linotype" pitchFamily="18" charset="0"/>
            </a:endParaRPr>
          </a:p>
        </p:txBody>
      </p:sp>
      <p:sp>
        <p:nvSpPr>
          <p:cNvPr id="111685" name="Line 69"/>
          <p:cNvSpPr>
            <a:spLocks noChangeShapeType="1"/>
          </p:cNvSpPr>
          <p:nvPr/>
        </p:nvSpPr>
        <p:spPr bwMode="auto">
          <a:xfrm>
            <a:off x="2219325" y="2736850"/>
            <a:ext cx="68263" cy="1588"/>
          </a:xfrm>
          <a:prstGeom prst="line">
            <a:avLst/>
          </a:prstGeom>
          <a:noFill/>
          <a:ln w="15875">
            <a:solidFill>
              <a:srgbClr val="00498B"/>
            </a:solidFill>
            <a:round/>
            <a:headEnd/>
            <a:tailEnd/>
          </a:ln>
        </p:spPr>
        <p:txBody>
          <a:bodyPr/>
          <a:lstStyle/>
          <a:p>
            <a:endParaRPr lang="en-GB"/>
          </a:p>
        </p:txBody>
      </p:sp>
      <p:sp>
        <p:nvSpPr>
          <p:cNvPr id="111686" name="Rectangle 70"/>
          <p:cNvSpPr>
            <a:spLocks noChangeArrowheads="1"/>
          </p:cNvSpPr>
          <p:nvPr/>
        </p:nvSpPr>
        <p:spPr bwMode="auto">
          <a:xfrm>
            <a:off x="1944688" y="1797050"/>
            <a:ext cx="180975" cy="198438"/>
          </a:xfrm>
          <a:prstGeom prst="rect">
            <a:avLst/>
          </a:prstGeom>
          <a:noFill/>
          <a:ln w="9525">
            <a:noFill/>
            <a:miter lim="800000"/>
            <a:headEnd/>
            <a:tailEnd/>
          </a:ln>
        </p:spPr>
        <p:txBody>
          <a:bodyPr wrap="none" lIns="0" tIns="0" rIns="0" bIns="0">
            <a:spAutoFit/>
          </a:bodyPr>
          <a:lstStyle/>
          <a:p>
            <a:pPr eaLnBrk="0" hangingPunct="0"/>
            <a:r>
              <a:rPr lang="de-DE" sz="1300">
                <a:solidFill>
                  <a:srgbClr val="00498B"/>
                </a:solidFill>
                <a:latin typeface="Tahoma" pitchFamily="34" charset="0"/>
              </a:rPr>
              <a:t>20</a:t>
            </a:r>
            <a:endParaRPr lang="de-DE">
              <a:latin typeface="Palatino Linotype" pitchFamily="18" charset="0"/>
            </a:endParaRPr>
          </a:p>
        </p:txBody>
      </p:sp>
      <p:sp>
        <p:nvSpPr>
          <p:cNvPr id="111688" name="Rectangle 72"/>
          <p:cNvSpPr>
            <a:spLocks noChangeArrowheads="1"/>
          </p:cNvSpPr>
          <p:nvPr/>
        </p:nvSpPr>
        <p:spPr bwMode="auto">
          <a:xfrm>
            <a:off x="2874963" y="1638300"/>
            <a:ext cx="1054100" cy="457200"/>
          </a:xfrm>
          <a:prstGeom prst="rect">
            <a:avLst/>
          </a:prstGeom>
          <a:noFill/>
          <a:ln w="9525" algn="ctr">
            <a:noFill/>
            <a:miter lim="800000"/>
            <a:headEnd/>
            <a:tailEnd/>
          </a:ln>
          <a:effectLst/>
        </p:spPr>
        <p:txBody>
          <a:bodyPr>
            <a:spAutoFit/>
          </a:bodyPr>
          <a:lstStyle/>
          <a:p>
            <a:pPr eaLnBrk="0" hangingPunct="0"/>
            <a:r>
              <a:rPr lang="en-GB" sz="1200" b="1">
                <a:solidFill>
                  <a:schemeClr val="tx1"/>
                </a:solidFill>
                <a:latin typeface="Palatino Linotype" pitchFamily="18" charset="0"/>
              </a:rPr>
              <a:t>Target INR</a:t>
            </a:r>
          </a:p>
          <a:p>
            <a:pPr eaLnBrk="0" hangingPunct="0"/>
            <a:r>
              <a:rPr lang="en-GB" sz="1200" b="1">
                <a:solidFill>
                  <a:schemeClr val="tx1"/>
                </a:solidFill>
                <a:latin typeface="Palatino Linotype" pitchFamily="18" charset="0"/>
              </a:rPr>
              <a:t>(2.0-3.0)</a:t>
            </a:r>
            <a:endParaRPr lang="de-DE" sz="1200" b="1">
              <a:solidFill>
                <a:schemeClr val="tx1"/>
              </a:solidFill>
              <a:latin typeface="Palatino Linotype" pitchFamily="18" charset="0"/>
            </a:endParaRPr>
          </a:p>
        </p:txBody>
      </p:sp>
      <p:sp>
        <p:nvSpPr>
          <p:cNvPr id="111690" name="Rectangle 2"/>
          <p:cNvSpPr>
            <a:spLocks noGrp="1" noChangeArrowheads="1"/>
          </p:cNvSpPr>
          <p:nvPr>
            <p:ph type="title"/>
          </p:nvPr>
        </p:nvSpPr>
        <p:spPr>
          <a:xfrm>
            <a:off x="500034" y="785794"/>
            <a:ext cx="8229600" cy="1143000"/>
          </a:xfrm>
          <a:ln/>
        </p:spPr>
        <p:txBody>
          <a:bodyPr/>
          <a:lstStyle/>
          <a:p>
            <a:pPr eaLnBrk="1" hangingPunct="1"/>
            <a:r>
              <a:rPr lang="en-US" dirty="0" smtClean="0"/>
              <a:t>Narrow therapeutic range with VKA</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46"/>
          <p:cNvSpPr>
            <a:spLocks noGrp="1" noChangeArrowheads="1"/>
          </p:cNvSpPr>
          <p:nvPr>
            <p:ph type="title" idx="4294967295"/>
          </p:nvPr>
        </p:nvSpPr>
        <p:spPr>
          <a:xfrm>
            <a:off x="263525" y="285728"/>
            <a:ext cx="8880475" cy="752475"/>
          </a:xfrm>
        </p:spPr>
        <p:txBody>
          <a:bodyPr/>
          <a:lstStyle/>
          <a:p>
            <a:pPr eaLnBrk="1" hangingPunct="1"/>
            <a:r>
              <a:rPr lang="en-US" dirty="0" smtClean="0"/>
              <a:t>INR control: clinical trials v. clinical practice</a:t>
            </a:r>
          </a:p>
        </p:txBody>
      </p:sp>
      <p:sp>
        <p:nvSpPr>
          <p:cNvPr id="25603" name="Text Box 11"/>
          <p:cNvSpPr txBox="1">
            <a:spLocks noChangeArrowheads="1"/>
          </p:cNvSpPr>
          <p:nvPr/>
        </p:nvSpPr>
        <p:spPr bwMode="auto">
          <a:xfrm>
            <a:off x="263525" y="1133475"/>
            <a:ext cx="8067675" cy="457200"/>
          </a:xfrm>
          <a:prstGeom prst="rect">
            <a:avLst/>
          </a:prstGeom>
          <a:noFill/>
          <a:ln w="9525">
            <a:noFill/>
            <a:miter lim="800000"/>
            <a:headEnd/>
            <a:tailEnd/>
          </a:ln>
        </p:spPr>
        <p:txBody>
          <a:bodyPr wrap="none">
            <a:spAutoFit/>
          </a:bodyPr>
          <a:lstStyle/>
          <a:p>
            <a:r>
              <a:rPr lang="en-US" sz="2400"/>
              <a:t>INR* control in clinical trial versus clinical practice (TTR**) </a:t>
            </a:r>
            <a:endParaRPr lang="en-US" sz="2400" baseline="30000"/>
          </a:p>
        </p:txBody>
      </p:sp>
      <p:sp>
        <p:nvSpPr>
          <p:cNvPr id="25604" name="TextBox 41"/>
          <p:cNvSpPr txBox="1">
            <a:spLocks noChangeArrowheads="1"/>
          </p:cNvSpPr>
          <p:nvPr/>
        </p:nvSpPr>
        <p:spPr bwMode="auto">
          <a:xfrm>
            <a:off x="263525" y="6461125"/>
            <a:ext cx="8880475" cy="396875"/>
          </a:xfrm>
          <a:prstGeom prst="rect">
            <a:avLst/>
          </a:prstGeom>
          <a:noFill/>
          <a:ln w="9525">
            <a:noFill/>
            <a:miter lim="800000"/>
            <a:headEnd/>
            <a:tailEnd/>
          </a:ln>
        </p:spPr>
        <p:txBody>
          <a:bodyPr>
            <a:spAutoFit/>
          </a:bodyPr>
          <a:lstStyle/>
          <a:p>
            <a:pPr marL="457200" indent="-457200"/>
            <a:r>
              <a:rPr lang="en-GB" sz="1000">
                <a:latin typeface="Helvetica Neue Light"/>
              </a:rPr>
              <a:t>1. Kalra L, et al. </a:t>
            </a:r>
            <a:r>
              <a:rPr lang="en-GB" sz="1000" i="1">
                <a:latin typeface="Helvetica Neue Light"/>
              </a:rPr>
              <a:t>BMJ</a:t>
            </a:r>
            <a:r>
              <a:rPr lang="en-GB" sz="1000">
                <a:latin typeface="Helvetica Neue Light"/>
              </a:rPr>
              <a:t> 2000;320:1236-1239 * Pooled data: up to 83% to 71% in individualized trials;  2. Samsa GP, et al. Arch Int Med 2000 </a:t>
            </a:r>
          </a:p>
          <a:p>
            <a:pPr marL="457200" indent="-457200"/>
            <a:r>
              <a:rPr lang="en-GB" sz="1000">
                <a:latin typeface="Helvetica Neue Light"/>
              </a:rPr>
              <a:t>3. Matchar DB, et al. </a:t>
            </a:r>
            <a:r>
              <a:rPr lang="en-GB" sz="1000" i="1">
                <a:latin typeface="Helvetica Neue Light"/>
              </a:rPr>
              <a:t>Am J Med </a:t>
            </a:r>
            <a:r>
              <a:rPr lang="en-GB" sz="1000">
                <a:latin typeface="Helvetica Neue Light"/>
              </a:rPr>
              <a:t>2002; 113:42-51.</a:t>
            </a:r>
          </a:p>
        </p:txBody>
      </p:sp>
      <p:sp>
        <p:nvSpPr>
          <p:cNvPr id="25605" name="Text Box 45"/>
          <p:cNvSpPr txBox="1">
            <a:spLocks noChangeArrowheads="1"/>
          </p:cNvSpPr>
          <p:nvPr/>
        </p:nvSpPr>
        <p:spPr bwMode="auto">
          <a:xfrm>
            <a:off x="4230688" y="6016625"/>
            <a:ext cx="4079875" cy="304800"/>
          </a:xfrm>
          <a:prstGeom prst="rect">
            <a:avLst/>
          </a:prstGeom>
          <a:noFill/>
          <a:ln w="9525">
            <a:noFill/>
            <a:miter lim="800000"/>
            <a:headEnd/>
            <a:tailEnd/>
          </a:ln>
        </p:spPr>
        <p:txBody>
          <a:bodyPr wrap="none">
            <a:spAutoFit/>
          </a:bodyPr>
          <a:lstStyle/>
          <a:p>
            <a:r>
              <a:rPr lang="en-US" sz="1400"/>
              <a:t>** TTR = Time in Therapeutic Range (INR2.0-3.0)</a:t>
            </a:r>
          </a:p>
        </p:txBody>
      </p:sp>
      <p:cxnSp>
        <p:nvCxnSpPr>
          <p:cNvPr id="8" name="Straight Arrow Connector 7"/>
          <p:cNvCxnSpPr/>
          <p:nvPr/>
        </p:nvCxnSpPr>
        <p:spPr>
          <a:xfrm rot="16200000" flipV="1">
            <a:off x="-500063" y="3754438"/>
            <a:ext cx="3489325" cy="0"/>
          </a:xfrm>
          <a:prstGeom prst="straightConnector1">
            <a:avLst/>
          </a:prstGeom>
          <a:ln w="28575">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1244600" y="5481638"/>
            <a:ext cx="7294563"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5608" name="TextBox 16"/>
          <p:cNvSpPr txBox="1">
            <a:spLocks noChangeArrowheads="1"/>
          </p:cNvSpPr>
          <p:nvPr/>
        </p:nvSpPr>
        <p:spPr bwMode="auto">
          <a:xfrm>
            <a:off x="4048125" y="1768475"/>
            <a:ext cx="704850" cy="366713"/>
          </a:xfrm>
          <a:prstGeom prst="rect">
            <a:avLst/>
          </a:prstGeom>
          <a:noFill/>
          <a:ln w="9525">
            <a:noFill/>
            <a:miter lim="800000"/>
            <a:headEnd/>
            <a:tailEnd/>
          </a:ln>
        </p:spPr>
        <p:txBody>
          <a:bodyPr wrap="none">
            <a:spAutoFit/>
          </a:bodyPr>
          <a:lstStyle/>
          <a:p>
            <a:r>
              <a:rPr lang="en-GB" b="1"/>
              <a:t>66% </a:t>
            </a:r>
          </a:p>
        </p:txBody>
      </p:sp>
      <p:sp>
        <p:nvSpPr>
          <p:cNvPr id="25609" name="TextBox 17"/>
          <p:cNvSpPr txBox="1">
            <a:spLocks noChangeArrowheads="1"/>
          </p:cNvSpPr>
          <p:nvPr/>
        </p:nvSpPr>
        <p:spPr bwMode="auto">
          <a:xfrm>
            <a:off x="5064125" y="2876550"/>
            <a:ext cx="704850" cy="366713"/>
          </a:xfrm>
          <a:prstGeom prst="rect">
            <a:avLst/>
          </a:prstGeom>
          <a:noFill/>
          <a:ln w="9525">
            <a:noFill/>
            <a:miter lim="800000"/>
            <a:headEnd/>
            <a:tailEnd/>
          </a:ln>
        </p:spPr>
        <p:txBody>
          <a:bodyPr wrap="none">
            <a:spAutoFit/>
          </a:bodyPr>
          <a:lstStyle/>
          <a:p>
            <a:r>
              <a:rPr lang="en-GB" b="1"/>
              <a:t>44% </a:t>
            </a:r>
          </a:p>
        </p:txBody>
      </p:sp>
      <p:sp>
        <p:nvSpPr>
          <p:cNvPr id="25610" name="TextBox 18"/>
          <p:cNvSpPr txBox="1">
            <a:spLocks noChangeArrowheads="1"/>
          </p:cNvSpPr>
          <p:nvPr/>
        </p:nvSpPr>
        <p:spPr bwMode="auto">
          <a:xfrm>
            <a:off x="6410325" y="4572000"/>
            <a:ext cx="577850" cy="366713"/>
          </a:xfrm>
          <a:prstGeom prst="rect">
            <a:avLst/>
          </a:prstGeom>
          <a:noFill/>
          <a:ln w="9525">
            <a:noFill/>
            <a:miter lim="800000"/>
            <a:headEnd/>
            <a:tailEnd/>
          </a:ln>
        </p:spPr>
        <p:txBody>
          <a:bodyPr wrap="none">
            <a:spAutoFit/>
          </a:bodyPr>
          <a:lstStyle/>
          <a:p>
            <a:r>
              <a:rPr lang="en-GB" b="1"/>
              <a:t>9% </a:t>
            </a:r>
          </a:p>
        </p:txBody>
      </p:sp>
      <p:sp>
        <p:nvSpPr>
          <p:cNvPr id="25611" name="TextBox 19"/>
          <p:cNvSpPr txBox="1">
            <a:spLocks noChangeArrowheads="1"/>
          </p:cNvSpPr>
          <p:nvPr/>
        </p:nvSpPr>
        <p:spPr bwMode="auto">
          <a:xfrm>
            <a:off x="7273925" y="4146550"/>
            <a:ext cx="704850" cy="366713"/>
          </a:xfrm>
          <a:prstGeom prst="rect">
            <a:avLst/>
          </a:prstGeom>
          <a:noFill/>
          <a:ln w="9525">
            <a:noFill/>
            <a:miter lim="800000"/>
            <a:headEnd/>
            <a:tailEnd/>
          </a:ln>
        </p:spPr>
        <p:txBody>
          <a:bodyPr wrap="none">
            <a:spAutoFit/>
          </a:bodyPr>
          <a:lstStyle/>
          <a:p>
            <a:r>
              <a:rPr lang="en-GB" b="1"/>
              <a:t>18% </a:t>
            </a:r>
          </a:p>
        </p:txBody>
      </p:sp>
      <p:sp>
        <p:nvSpPr>
          <p:cNvPr id="25612" name="TextBox 20"/>
          <p:cNvSpPr txBox="1">
            <a:spLocks noChangeArrowheads="1"/>
          </p:cNvSpPr>
          <p:nvPr/>
        </p:nvSpPr>
        <p:spPr bwMode="auto">
          <a:xfrm>
            <a:off x="2805113" y="3205163"/>
            <a:ext cx="704850" cy="366712"/>
          </a:xfrm>
          <a:prstGeom prst="rect">
            <a:avLst/>
          </a:prstGeom>
          <a:noFill/>
          <a:ln w="9525">
            <a:noFill/>
            <a:miter lim="800000"/>
            <a:headEnd/>
            <a:tailEnd/>
          </a:ln>
        </p:spPr>
        <p:txBody>
          <a:bodyPr wrap="none">
            <a:spAutoFit/>
          </a:bodyPr>
          <a:lstStyle/>
          <a:p>
            <a:r>
              <a:rPr lang="en-GB" b="1"/>
              <a:t>38% </a:t>
            </a:r>
          </a:p>
        </p:txBody>
      </p:sp>
      <p:sp>
        <p:nvSpPr>
          <p:cNvPr id="25613" name="TextBox 21"/>
          <p:cNvSpPr txBox="1">
            <a:spLocks noChangeArrowheads="1"/>
          </p:cNvSpPr>
          <p:nvPr/>
        </p:nvSpPr>
        <p:spPr bwMode="auto">
          <a:xfrm>
            <a:off x="1808163" y="3778250"/>
            <a:ext cx="704850" cy="366713"/>
          </a:xfrm>
          <a:prstGeom prst="rect">
            <a:avLst/>
          </a:prstGeom>
          <a:noFill/>
          <a:ln w="9525">
            <a:noFill/>
            <a:miter lim="800000"/>
            <a:headEnd/>
            <a:tailEnd/>
          </a:ln>
        </p:spPr>
        <p:txBody>
          <a:bodyPr wrap="none">
            <a:spAutoFit/>
          </a:bodyPr>
          <a:lstStyle/>
          <a:p>
            <a:r>
              <a:rPr lang="en-GB" b="1"/>
              <a:t>25% </a:t>
            </a:r>
          </a:p>
        </p:txBody>
      </p:sp>
      <p:sp>
        <p:nvSpPr>
          <p:cNvPr id="25614" name="TextBox 22"/>
          <p:cNvSpPr txBox="1">
            <a:spLocks noChangeArrowheads="1"/>
          </p:cNvSpPr>
          <p:nvPr/>
        </p:nvSpPr>
        <p:spPr bwMode="auto">
          <a:xfrm>
            <a:off x="2262188" y="5529263"/>
            <a:ext cx="698500" cy="366712"/>
          </a:xfrm>
          <a:prstGeom prst="rect">
            <a:avLst/>
          </a:prstGeom>
          <a:noFill/>
          <a:ln w="9525">
            <a:noFill/>
            <a:miter lim="800000"/>
            <a:headEnd/>
            <a:tailEnd/>
          </a:ln>
        </p:spPr>
        <p:txBody>
          <a:bodyPr wrap="none">
            <a:spAutoFit/>
          </a:bodyPr>
          <a:lstStyle/>
          <a:p>
            <a:r>
              <a:rPr lang="en-GB" b="1"/>
              <a:t>&lt;2.0 </a:t>
            </a:r>
          </a:p>
        </p:txBody>
      </p:sp>
      <p:sp>
        <p:nvSpPr>
          <p:cNvPr id="25615" name="TextBox 23"/>
          <p:cNvSpPr txBox="1">
            <a:spLocks noChangeArrowheads="1"/>
          </p:cNvSpPr>
          <p:nvPr/>
        </p:nvSpPr>
        <p:spPr bwMode="auto">
          <a:xfrm>
            <a:off x="4295775" y="5534025"/>
            <a:ext cx="1136650" cy="366713"/>
          </a:xfrm>
          <a:prstGeom prst="rect">
            <a:avLst/>
          </a:prstGeom>
          <a:noFill/>
          <a:ln w="9525">
            <a:noFill/>
            <a:miter lim="800000"/>
            <a:headEnd/>
            <a:tailEnd/>
          </a:ln>
        </p:spPr>
        <p:txBody>
          <a:bodyPr wrap="none">
            <a:spAutoFit/>
          </a:bodyPr>
          <a:lstStyle/>
          <a:p>
            <a:r>
              <a:rPr lang="en-GB" b="1"/>
              <a:t>2.0 – 3.0 </a:t>
            </a:r>
          </a:p>
        </p:txBody>
      </p:sp>
      <p:sp>
        <p:nvSpPr>
          <p:cNvPr id="25616" name="TextBox 24"/>
          <p:cNvSpPr txBox="1">
            <a:spLocks noChangeArrowheads="1"/>
          </p:cNvSpPr>
          <p:nvPr/>
        </p:nvSpPr>
        <p:spPr bwMode="auto">
          <a:xfrm>
            <a:off x="6742113" y="5518150"/>
            <a:ext cx="1219200" cy="366713"/>
          </a:xfrm>
          <a:prstGeom prst="rect">
            <a:avLst/>
          </a:prstGeom>
          <a:noFill/>
          <a:ln w="9525">
            <a:noFill/>
            <a:miter lim="800000"/>
            <a:headEnd/>
            <a:tailEnd/>
          </a:ln>
        </p:spPr>
        <p:txBody>
          <a:bodyPr wrap="none">
            <a:spAutoFit/>
          </a:bodyPr>
          <a:lstStyle/>
          <a:p>
            <a:r>
              <a:rPr lang="en-GB" b="1"/>
              <a:t>&gt;3.0  INR </a:t>
            </a:r>
          </a:p>
        </p:txBody>
      </p:sp>
      <p:cxnSp>
        <p:nvCxnSpPr>
          <p:cNvPr id="27" name="Straight Connector 26"/>
          <p:cNvCxnSpPr/>
          <p:nvPr/>
        </p:nvCxnSpPr>
        <p:spPr>
          <a:xfrm rot="5400000">
            <a:off x="3635375" y="5535613"/>
            <a:ext cx="144463" cy="1587"/>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5400000">
            <a:off x="5982495" y="5555456"/>
            <a:ext cx="144462" cy="317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5619" name="Text Box 6"/>
          <p:cNvSpPr txBox="1">
            <a:spLocks noChangeArrowheads="1"/>
          </p:cNvSpPr>
          <p:nvPr/>
        </p:nvSpPr>
        <p:spPr bwMode="auto">
          <a:xfrm rot="-5400000">
            <a:off x="-1020762" y="3405187"/>
            <a:ext cx="3530600" cy="701675"/>
          </a:xfrm>
          <a:prstGeom prst="rect">
            <a:avLst/>
          </a:prstGeom>
          <a:noFill/>
          <a:ln w="9525">
            <a:noFill/>
            <a:miter lim="800000"/>
            <a:headEnd/>
            <a:tailEnd/>
          </a:ln>
        </p:spPr>
        <p:txBody>
          <a:bodyPr>
            <a:spAutoFit/>
          </a:bodyPr>
          <a:lstStyle/>
          <a:p>
            <a:pPr algn="ctr" eaLnBrk="0" hangingPunct="0">
              <a:spcBef>
                <a:spcPct val="50000"/>
              </a:spcBef>
            </a:pPr>
            <a:r>
              <a:rPr lang="en-GB" sz="2000"/>
              <a:t>% of eligible patients receiving warfarin</a:t>
            </a:r>
            <a:endParaRPr lang="en-US" sz="2000"/>
          </a:p>
        </p:txBody>
      </p:sp>
      <p:sp>
        <p:nvSpPr>
          <p:cNvPr id="25620" name="Text Box 10"/>
          <p:cNvSpPr txBox="1">
            <a:spLocks noChangeArrowheads="1"/>
          </p:cNvSpPr>
          <p:nvPr/>
        </p:nvSpPr>
        <p:spPr bwMode="auto">
          <a:xfrm>
            <a:off x="6684963" y="1871663"/>
            <a:ext cx="2098675" cy="366712"/>
          </a:xfrm>
          <a:prstGeom prst="rect">
            <a:avLst/>
          </a:prstGeom>
          <a:noFill/>
          <a:ln w="9525">
            <a:noFill/>
            <a:miter lim="800000"/>
            <a:headEnd/>
            <a:tailEnd/>
          </a:ln>
        </p:spPr>
        <p:txBody>
          <a:bodyPr>
            <a:spAutoFit/>
          </a:bodyPr>
          <a:lstStyle/>
          <a:p>
            <a:pPr eaLnBrk="0" hangingPunct="0">
              <a:spcBef>
                <a:spcPct val="50000"/>
              </a:spcBef>
            </a:pPr>
            <a:r>
              <a:rPr lang="en-GB"/>
              <a:t>Clinical trial</a:t>
            </a:r>
            <a:r>
              <a:rPr lang="en-GB" baseline="30000"/>
              <a:t>1</a:t>
            </a:r>
            <a:endParaRPr lang="en-US" baseline="30000"/>
          </a:p>
        </p:txBody>
      </p:sp>
      <p:sp>
        <p:nvSpPr>
          <p:cNvPr id="25621" name="Text Box 10"/>
          <p:cNvSpPr txBox="1">
            <a:spLocks noChangeArrowheads="1"/>
          </p:cNvSpPr>
          <p:nvPr/>
        </p:nvSpPr>
        <p:spPr bwMode="auto">
          <a:xfrm>
            <a:off x="6684963" y="2430463"/>
            <a:ext cx="2511425" cy="366712"/>
          </a:xfrm>
          <a:prstGeom prst="rect">
            <a:avLst/>
          </a:prstGeom>
          <a:noFill/>
          <a:ln w="9525">
            <a:noFill/>
            <a:miter lim="800000"/>
            <a:headEnd/>
            <a:tailEnd/>
          </a:ln>
        </p:spPr>
        <p:txBody>
          <a:bodyPr>
            <a:spAutoFit/>
          </a:bodyPr>
          <a:lstStyle/>
          <a:p>
            <a:pPr eaLnBrk="0" hangingPunct="0">
              <a:spcBef>
                <a:spcPct val="50000"/>
              </a:spcBef>
            </a:pPr>
            <a:r>
              <a:rPr lang="en-GB"/>
              <a:t>Clinical practice</a:t>
            </a:r>
            <a:r>
              <a:rPr lang="en-GB" baseline="30000"/>
              <a:t>2,3</a:t>
            </a:r>
            <a:endParaRPr lang="en-US" baseline="30000"/>
          </a:p>
        </p:txBody>
      </p:sp>
      <p:sp>
        <p:nvSpPr>
          <p:cNvPr id="40" name="Rectangle 39"/>
          <p:cNvSpPr/>
          <p:nvPr/>
        </p:nvSpPr>
        <p:spPr>
          <a:xfrm>
            <a:off x="6294988" y="1899913"/>
            <a:ext cx="381314" cy="299114"/>
          </a:xfrm>
          <a:prstGeom prst="rect">
            <a:avLst/>
          </a:prstGeom>
          <a:gradFill>
            <a:gsLst>
              <a:gs pos="0">
                <a:srgbClr val="99CCFF"/>
              </a:gs>
              <a:gs pos="99000">
                <a:srgbClr val="0084CB"/>
              </a:gs>
            </a:gsLst>
            <a:lin ang="5400000" scaled="0"/>
          </a:gradFill>
          <a:ln>
            <a:headEnd/>
            <a:tailEnd/>
          </a:ln>
        </p:spPr>
        <p:style>
          <a:lnRef idx="0">
            <a:schemeClr val="accent2"/>
          </a:lnRef>
          <a:fillRef idx="3">
            <a:schemeClr val="accent2"/>
          </a:fillRef>
          <a:effectRef idx="3">
            <a:schemeClr val="accent2"/>
          </a:effectRef>
          <a:fontRef idx="minor">
            <a:schemeClr val="lt1"/>
          </a:fontRef>
        </p:style>
        <p:txBody>
          <a:bodyPr anchor="ctr">
            <a:spAutoFit/>
          </a:bodyPr>
          <a:lstStyle/>
          <a:p>
            <a:pPr algn="ctr" eaLnBrk="0" hangingPunct="0">
              <a:defRPr/>
            </a:pPr>
            <a:endParaRPr lang="en-GB" sz="2000">
              <a:solidFill>
                <a:schemeClr val="bg1"/>
              </a:solidFill>
            </a:endParaRPr>
          </a:p>
        </p:txBody>
      </p:sp>
      <p:sp>
        <p:nvSpPr>
          <p:cNvPr id="42" name="Rectangle 41"/>
          <p:cNvSpPr/>
          <p:nvPr/>
        </p:nvSpPr>
        <p:spPr>
          <a:xfrm>
            <a:off x="6294988" y="2457146"/>
            <a:ext cx="381314" cy="303066"/>
          </a:xfrm>
          <a:prstGeom prst="rect">
            <a:avLst/>
          </a:prstGeom>
          <a:solidFill>
            <a:schemeClr val="bg1"/>
          </a:solidFill>
          <a:ln>
            <a:headEnd/>
            <a:tailEnd/>
          </a:ln>
        </p:spPr>
        <p:style>
          <a:lnRef idx="0">
            <a:schemeClr val="accent2"/>
          </a:lnRef>
          <a:fillRef idx="3">
            <a:schemeClr val="accent2"/>
          </a:fillRef>
          <a:effectRef idx="3">
            <a:schemeClr val="accent2"/>
          </a:effectRef>
          <a:fontRef idx="minor">
            <a:schemeClr val="lt1"/>
          </a:fontRef>
        </p:style>
        <p:txBody>
          <a:bodyPr anchor="ctr">
            <a:spAutoFit/>
          </a:bodyPr>
          <a:lstStyle/>
          <a:p>
            <a:pPr algn="ctr" eaLnBrk="0" hangingPunct="0">
              <a:defRPr/>
            </a:pPr>
            <a:endParaRPr lang="en-GB" sz="2000">
              <a:solidFill>
                <a:schemeClr val="bg1"/>
              </a:solidFill>
            </a:endParaRPr>
          </a:p>
        </p:txBody>
      </p:sp>
      <p:sp>
        <p:nvSpPr>
          <p:cNvPr id="33" name="Rectangle 32"/>
          <p:cNvSpPr/>
          <p:nvPr/>
        </p:nvSpPr>
        <p:spPr>
          <a:xfrm>
            <a:off x="1786490" y="4248814"/>
            <a:ext cx="805026" cy="1228488"/>
          </a:xfrm>
          <a:prstGeom prst="rect">
            <a:avLst/>
          </a:prstGeom>
          <a:gradFill>
            <a:gsLst>
              <a:gs pos="0">
                <a:srgbClr val="99CCFF"/>
              </a:gs>
              <a:gs pos="99000">
                <a:srgbClr val="0084CB"/>
              </a:gs>
            </a:gsLst>
            <a:lin ang="5400000" scaled="0"/>
          </a:gradFill>
          <a:ln>
            <a:headEnd/>
            <a:tailEnd/>
          </a:ln>
        </p:spPr>
        <p:style>
          <a:lnRef idx="0">
            <a:schemeClr val="accent2"/>
          </a:lnRef>
          <a:fillRef idx="3">
            <a:schemeClr val="accent2"/>
          </a:fillRef>
          <a:effectRef idx="3">
            <a:schemeClr val="accent2"/>
          </a:effectRef>
          <a:fontRef idx="minor">
            <a:schemeClr val="lt1"/>
          </a:fontRef>
        </p:style>
        <p:txBody>
          <a:bodyPr anchor="ctr">
            <a:spAutoFit/>
          </a:bodyPr>
          <a:lstStyle/>
          <a:p>
            <a:pPr algn="ctr" eaLnBrk="0" hangingPunct="0">
              <a:defRPr/>
            </a:pPr>
            <a:endParaRPr lang="en-GB" sz="2000">
              <a:solidFill>
                <a:schemeClr val="bg1"/>
              </a:solidFill>
            </a:endParaRPr>
          </a:p>
        </p:txBody>
      </p:sp>
      <p:sp>
        <p:nvSpPr>
          <p:cNvPr id="35" name="Rectangle 34"/>
          <p:cNvSpPr/>
          <p:nvPr/>
        </p:nvSpPr>
        <p:spPr>
          <a:xfrm>
            <a:off x="4015221" y="2262553"/>
            <a:ext cx="803666" cy="3218195"/>
          </a:xfrm>
          <a:prstGeom prst="rect">
            <a:avLst/>
          </a:prstGeom>
          <a:gradFill>
            <a:gsLst>
              <a:gs pos="0">
                <a:srgbClr val="99CCFF"/>
              </a:gs>
              <a:gs pos="99000">
                <a:srgbClr val="0084CB"/>
              </a:gs>
            </a:gsLst>
            <a:lin ang="5400000" scaled="0"/>
          </a:gradFill>
          <a:ln>
            <a:headEnd/>
            <a:tailEnd/>
          </a:ln>
        </p:spPr>
        <p:style>
          <a:lnRef idx="0">
            <a:schemeClr val="accent2"/>
          </a:lnRef>
          <a:fillRef idx="3">
            <a:schemeClr val="accent2"/>
          </a:fillRef>
          <a:effectRef idx="3">
            <a:schemeClr val="accent2"/>
          </a:effectRef>
          <a:fontRef idx="minor">
            <a:schemeClr val="lt1"/>
          </a:fontRef>
        </p:style>
        <p:txBody>
          <a:bodyPr anchor="ctr">
            <a:spAutoFit/>
          </a:bodyPr>
          <a:lstStyle/>
          <a:p>
            <a:pPr algn="ctr" eaLnBrk="0" hangingPunct="0">
              <a:defRPr/>
            </a:pPr>
            <a:endParaRPr lang="en-GB" sz="2000">
              <a:solidFill>
                <a:schemeClr val="bg1"/>
              </a:solidFill>
            </a:endParaRPr>
          </a:p>
        </p:txBody>
      </p:sp>
      <p:sp>
        <p:nvSpPr>
          <p:cNvPr id="37" name="Rectangle 36"/>
          <p:cNvSpPr/>
          <p:nvPr/>
        </p:nvSpPr>
        <p:spPr>
          <a:xfrm>
            <a:off x="6300123" y="5058532"/>
            <a:ext cx="760697" cy="424459"/>
          </a:xfrm>
          <a:prstGeom prst="rect">
            <a:avLst/>
          </a:prstGeom>
          <a:gradFill>
            <a:gsLst>
              <a:gs pos="0">
                <a:srgbClr val="99CCFF"/>
              </a:gs>
              <a:gs pos="99000">
                <a:srgbClr val="0084CB"/>
              </a:gs>
            </a:gsLst>
            <a:lin ang="5400000" scaled="0"/>
          </a:gradFill>
          <a:ln>
            <a:headEnd/>
            <a:tailEnd/>
          </a:ln>
        </p:spPr>
        <p:style>
          <a:lnRef idx="0">
            <a:schemeClr val="accent2"/>
          </a:lnRef>
          <a:fillRef idx="3">
            <a:schemeClr val="accent2"/>
          </a:fillRef>
          <a:effectRef idx="3">
            <a:schemeClr val="accent2"/>
          </a:effectRef>
          <a:fontRef idx="minor">
            <a:schemeClr val="lt1"/>
          </a:fontRef>
        </p:style>
        <p:txBody>
          <a:bodyPr anchor="ctr">
            <a:spAutoFit/>
          </a:bodyPr>
          <a:lstStyle/>
          <a:p>
            <a:pPr algn="ctr" eaLnBrk="0" hangingPunct="0">
              <a:defRPr/>
            </a:pPr>
            <a:endParaRPr lang="en-GB" sz="2000">
              <a:solidFill>
                <a:schemeClr val="bg1"/>
              </a:solidFill>
            </a:endParaRPr>
          </a:p>
        </p:txBody>
      </p:sp>
      <p:sp>
        <p:nvSpPr>
          <p:cNvPr id="41" name="Rectangle 40"/>
          <p:cNvSpPr/>
          <p:nvPr/>
        </p:nvSpPr>
        <p:spPr>
          <a:xfrm>
            <a:off x="5012171" y="3362958"/>
            <a:ext cx="803666" cy="2117471"/>
          </a:xfrm>
          <a:prstGeom prst="rect">
            <a:avLst/>
          </a:prstGeom>
          <a:solidFill>
            <a:schemeClr val="bg1"/>
          </a:solidFill>
          <a:ln>
            <a:headEnd/>
            <a:tailEnd/>
          </a:ln>
        </p:spPr>
        <p:style>
          <a:lnRef idx="0">
            <a:schemeClr val="accent2"/>
          </a:lnRef>
          <a:fillRef idx="3">
            <a:schemeClr val="accent2"/>
          </a:fillRef>
          <a:effectRef idx="3">
            <a:schemeClr val="accent2"/>
          </a:effectRef>
          <a:fontRef idx="minor">
            <a:schemeClr val="lt1"/>
          </a:fontRef>
        </p:style>
        <p:txBody>
          <a:bodyPr anchor="ctr">
            <a:spAutoFit/>
          </a:bodyPr>
          <a:lstStyle/>
          <a:p>
            <a:pPr algn="ctr" eaLnBrk="0" hangingPunct="0">
              <a:defRPr/>
            </a:pPr>
            <a:endParaRPr lang="en-GB" sz="2000">
              <a:solidFill>
                <a:schemeClr val="bg1"/>
              </a:solidFill>
            </a:endParaRPr>
          </a:p>
        </p:txBody>
      </p:sp>
      <p:sp>
        <p:nvSpPr>
          <p:cNvPr id="43" name="Rectangle 42"/>
          <p:cNvSpPr/>
          <p:nvPr/>
        </p:nvSpPr>
        <p:spPr>
          <a:xfrm>
            <a:off x="7242267" y="4632954"/>
            <a:ext cx="805027" cy="846896"/>
          </a:xfrm>
          <a:prstGeom prst="rect">
            <a:avLst/>
          </a:prstGeom>
          <a:solidFill>
            <a:schemeClr val="bg1"/>
          </a:solidFill>
          <a:ln>
            <a:headEnd/>
            <a:tailEnd/>
          </a:ln>
        </p:spPr>
        <p:style>
          <a:lnRef idx="0">
            <a:schemeClr val="accent2"/>
          </a:lnRef>
          <a:fillRef idx="3">
            <a:schemeClr val="accent2"/>
          </a:fillRef>
          <a:effectRef idx="3">
            <a:schemeClr val="accent2"/>
          </a:effectRef>
          <a:fontRef idx="minor">
            <a:schemeClr val="lt1"/>
          </a:fontRef>
        </p:style>
        <p:txBody>
          <a:bodyPr anchor="ctr">
            <a:spAutoFit/>
          </a:bodyPr>
          <a:lstStyle/>
          <a:p>
            <a:pPr algn="ctr" eaLnBrk="0" hangingPunct="0">
              <a:defRPr/>
            </a:pPr>
            <a:endParaRPr lang="en-GB" sz="2000">
              <a:solidFill>
                <a:schemeClr val="bg1"/>
              </a:solidFill>
            </a:endParaRPr>
          </a:p>
        </p:txBody>
      </p:sp>
      <p:sp>
        <p:nvSpPr>
          <p:cNvPr id="44" name="Rectangle 43"/>
          <p:cNvSpPr/>
          <p:nvPr/>
        </p:nvSpPr>
        <p:spPr>
          <a:xfrm>
            <a:off x="2772764" y="3704005"/>
            <a:ext cx="803667" cy="1778562"/>
          </a:xfrm>
          <a:prstGeom prst="rect">
            <a:avLst/>
          </a:prstGeom>
          <a:solidFill>
            <a:schemeClr val="bg1"/>
          </a:solidFill>
          <a:ln>
            <a:headEnd/>
            <a:tailEnd/>
          </a:ln>
        </p:spPr>
        <p:style>
          <a:lnRef idx="0">
            <a:schemeClr val="accent2"/>
          </a:lnRef>
          <a:fillRef idx="3">
            <a:schemeClr val="accent2"/>
          </a:fillRef>
          <a:effectRef idx="3">
            <a:schemeClr val="accent2"/>
          </a:effectRef>
          <a:fontRef idx="minor">
            <a:schemeClr val="lt1"/>
          </a:fontRef>
        </p:style>
        <p:txBody>
          <a:bodyPr anchor="ctr">
            <a:spAutoFit/>
          </a:bodyPr>
          <a:lstStyle/>
          <a:p>
            <a:pPr algn="ctr" eaLnBrk="0" hangingPunct="0">
              <a:defRPr/>
            </a:pPr>
            <a:endParaRPr lang="en-GB" sz="2000">
              <a:solidFill>
                <a:schemeClr val="bg1"/>
              </a:solidFill>
            </a:endParaRPr>
          </a:p>
        </p:txBody>
      </p:sp>
      <p:sp>
        <p:nvSpPr>
          <p:cNvPr id="25646" name="Text Box 48"/>
          <p:cNvSpPr txBox="1">
            <a:spLocks noChangeArrowheads="1"/>
          </p:cNvSpPr>
          <p:nvPr/>
        </p:nvSpPr>
        <p:spPr bwMode="auto">
          <a:xfrm>
            <a:off x="455613" y="5989638"/>
            <a:ext cx="3046412" cy="304800"/>
          </a:xfrm>
          <a:prstGeom prst="rect">
            <a:avLst/>
          </a:prstGeom>
          <a:noFill/>
          <a:ln w="9525">
            <a:noFill/>
            <a:miter lim="800000"/>
            <a:headEnd/>
            <a:tailEnd/>
          </a:ln>
        </p:spPr>
        <p:txBody>
          <a:bodyPr wrap="none">
            <a:spAutoFit/>
          </a:bodyPr>
          <a:lstStyle/>
          <a:p>
            <a:r>
              <a:rPr lang="en-US" sz="1400"/>
              <a:t>*INR = International normalized ratio</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500042"/>
            <a:ext cx="8229600" cy="1143000"/>
          </a:xfrm>
        </p:spPr>
        <p:txBody>
          <a:bodyPr/>
          <a:lstStyle/>
          <a:p>
            <a:r>
              <a:rPr lang="en-GB" dirty="0" smtClean="0"/>
              <a:t>Aspirin less good</a:t>
            </a:r>
            <a:endParaRPr lang="en-US" dirty="0"/>
          </a:p>
        </p:txBody>
      </p:sp>
      <p:pic>
        <p:nvPicPr>
          <p:cNvPr id="90114" name="Picture 2"/>
          <p:cNvPicPr>
            <a:picLocks noGrp="1" noChangeAspect="1" noChangeArrowheads="1"/>
          </p:cNvPicPr>
          <p:nvPr>
            <p:ph idx="1"/>
          </p:nvPr>
        </p:nvPicPr>
        <p:blipFill>
          <a:blip r:embed="rId2" cstate="print"/>
          <a:stretch>
            <a:fillRect/>
          </a:stretch>
        </p:blipFill>
        <p:spPr bwMode="auto">
          <a:xfrm>
            <a:off x="2047875" y="1610519"/>
            <a:ext cx="5048250" cy="4505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476250"/>
            <a:ext cx="8496622" cy="1287463"/>
          </a:xfrm>
        </p:spPr>
        <p:txBody>
          <a:bodyPr/>
          <a:lstStyle/>
          <a:p>
            <a:r>
              <a:rPr lang="en-GB" dirty="0" err="1" smtClean="0"/>
              <a:t>Warfarin</a:t>
            </a:r>
            <a:r>
              <a:rPr lang="en-GB" dirty="0" smtClean="0"/>
              <a:t> is better than aspirin</a:t>
            </a:r>
            <a:endParaRPr lang="en-US" dirty="0"/>
          </a:p>
        </p:txBody>
      </p:sp>
      <p:pic>
        <p:nvPicPr>
          <p:cNvPr id="92162" name="Picture 2"/>
          <p:cNvPicPr>
            <a:picLocks noGrp="1" noChangeAspect="1" noChangeArrowheads="1"/>
          </p:cNvPicPr>
          <p:nvPr>
            <p:ph idx="1"/>
          </p:nvPr>
        </p:nvPicPr>
        <p:blipFill>
          <a:blip r:embed="rId2" cstate="print"/>
          <a:stretch>
            <a:fillRect/>
          </a:stretch>
        </p:blipFill>
        <p:spPr bwMode="auto">
          <a:xfrm>
            <a:off x="2051720" y="1556792"/>
            <a:ext cx="5520970" cy="4525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3"/>
          <p:cNvSpPr>
            <a:spLocks noGrp="1" noChangeArrowheads="1"/>
          </p:cNvSpPr>
          <p:nvPr>
            <p:ph type="body" sz="half" idx="4294967295"/>
          </p:nvPr>
        </p:nvSpPr>
        <p:spPr>
          <a:xfrm>
            <a:off x="263525" y="1133475"/>
            <a:ext cx="8439150" cy="1719263"/>
          </a:xfrm>
        </p:spPr>
        <p:txBody>
          <a:bodyPr/>
          <a:lstStyle/>
          <a:p>
            <a:pPr marL="360363" indent="-360363" eaLnBrk="1" hangingPunct="1">
              <a:spcBef>
                <a:spcPct val="25000"/>
              </a:spcBef>
              <a:buFontTx/>
              <a:buBlip>
                <a:blip r:embed="rId4"/>
              </a:buBlip>
            </a:pPr>
            <a:r>
              <a:rPr lang="en-GB" sz="2800" smtClean="0"/>
              <a:t>Dabigatran etexilate is a novel, small molecule, reversible, direct thrombin inhibitor</a:t>
            </a:r>
          </a:p>
          <a:p>
            <a:pPr marL="360363" indent="-360363" eaLnBrk="1" hangingPunct="1">
              <a:spcBef>
                <a:spcPct val="25000"/>
              </a:spcBef>
              <a:buFontTx/>
              <a:buBlip>
                <a:blip r:embed="rId4"/>
              </a:buBlip>
            </a:pPr>
            <a:r>
              <a:rPr lang="en-GB" sz="2800" smtClean="0"/>
              <a:t>For oral administration the prodrug dabigatran etexilate was developed</a:t>
            </a:r>
          </a:p>
        </p:txBody>
      </p:sp>
      <p:grpSp>
        <p:nvGrpSpPr>
          <p:cNvPr id="2" name="Group 11"/>
          <p:cNvGrpSpPr>
            <a:grpSpLocks/>
          </p:cNvGrpSpPr>
          <p:nvPr/>
        </p:nvGrpSpPr>
        <p:grpSpPr bwMode="auto">
          <a:xfrm>
            <a:off x="717550" y="3284538"/>
            <a:ext cx="6170613" cy="2595562"/>
            <a:chOff x="1429" y="2500"/>
            <a:chExt cx="3279" cy="1340"/>
          </a:xfrm>
        </p:grpSpPr>
        <p:graphicFrame>
          <p:nvGraphicFramePr>
            <p:cNvPr id="2050" name="Object 4"/>
            <p:cNvGraphicFramePr>
              <a:graphicFrameLocks noChangeAspect="1"/>
            </p:cNvGraphicFramePr>
            <p:nvPr/>
          </p:nvGraphicFramePr>
          <p:xfrm>
            <a:off x="1880" y="2500"/>
            <a:ext cx="1555" cy="1221"/>
          </p:xfrm>
          <a:graphic>
            <a:graphicData uri="http://schemas.openxmlformats.org/presentationml/2006/ole">
              <p:oleObj spid="_x0000_s1026" name="ISIS/Draw Sketch" r:id="rId5" imgW="2724120" imgH="2162160" progId="">
                <p:embed/>
              </p:oleObj>
            </a:graphicData>
          </a:graphic>
        </p:graphicFrame>
        <p:graphicFrame>
          <p:nvGraphicFramePr>
            <p:cNvPr id="2051" name="Object 5"/>
            <p:cNvGraphicFramePr>
              <a:graphicFrameLocks noChangeAspect="1"/>
            </p:cNvGraphicFramePr>
            <p:nvPr/>
          </p:nvGraphicFramePr>
          <p:xfrm>
            <a:off x="3383" y="3449"/>
            <a:ext cx="1325" cy="391"/>
          </p:xfrm>
          <a:graphic>
            <a:graphicData uri="http://schemas.openxmlformats.org/presentationml/2006/ole">
              <p:oleObj spid="_x0000_s1027" name="ISIS/Draw Sketch" r:id="rId6" imgW="2076120" imgH="618840" progId="">
                <p:embed/>
              </p:oleObj>
            </a:graphicData>
          </a:graphic>
        </p:graphicFrame>
        <p:graphicFrame>
          <p:nvGraphicFramePr>
            <p:cNvPr id="2052" name="Object 6"/>
            <p:cNvGraphicFramePr>
              <a:graphicFrameLocks noChangeAspect="1"/>
            </p:cNvGraphicFramePr>
            <p:nvPr/>
          </p:nvGraphicFramePr>
          <p:xfrm>
            <a:off x="1429" y="3157"/>
            <a:ext cx="499" cy="220"/>
          </p:xfrm>
          <a:graphic>
            <a:graphicData uri="http://schemas.openxmlformats.org/presentationml/2006/ole">
              <p:oleObj spid="_x0000_s1028" name="ISIS/Draw Sketch" r:id="rId7" imgW="761760" imgH="285480" progId="">
                <p:embed/>
              </p:oleObj>
            </a:graphicData>
          </a:graphic>
        </p:graphicFrame>
      </p:grpSp>
      <p:sp>
        <p:nvSpPr>
          <p:cNvPr id="2055" name="Text Box 7"/>
          <p:cNvSpPr txBox="1">
            <a:spLocks noChangeArrowheads="1"/>
          </p:cNvSpPr>
          <p:nvPr/>
        </p:nvSpPr>
        <p:spPr bwMode="auto">
          <a:xfrm>
            <a:off x="2257425" y="5626100"/>
            <a:ext cx="2595563" cy="396875"/>
          </a:xfrm>
          <a:prstGeom prst="rect">
            <a:avLst/>
          </a:prstGeom>
          <a:noFill/>
          <a:ln w="9525">
            <a:noFill/>
            <a:miter lim="800000"/>
            <a:headEnd/>
            <a:tailEnd/>
          </a:ln>
        </p:spPr>
        <p:txBody>
          <a:bodyPr wrap="none">
            <a:spAutoFit/>
          </a:bodyPr>
          <a:lstStyle/>
          <a:p>
            <a:pPr algn="ctr" eaLnBrk="0" hangingPunct="0"/>
            <a:r>
              <a:rPr lang="de-DE" sz="2000" b="1"/>
              <a:t>Dabigatran</a:t>
            </a:r>
            <a:r>
              <a:rPr lang="de-DE" sz="2000" b="1">
                <a:solidFill>
                  <a:schemeClr val="tx1"/>
                </a:solidFill>
              </a:rPr>
              <a:t> </a:t>
            </a:r>
            <a:r>
              <a:rPr lang="de-DE" sz="2000" b="1">
                <a:solidFill>
                  <a:srgbClr val="FD103A"/>
                </a:solidFill>
              </a:rPr>
              <a:t>etexilate</a:t>
            </a:r>
          </a:p>
        </p:txBody>
      </p:sp>
      <p:sp>
        <p:nvSpPr>
          <p:cNvPr id="2056" name="Text Box 9"/>
          <p:cNvSpPr txBox="1">
            <a:spLocks noChangeArrowheads="1"/>
          </p:cNvSpPr>
          <p:nvPr/>
        </p:nvSpPr>
        <p:spPr bwMode="auto">
          <a:xfrm>
            <a:off x="4657725" y="6369050"/>
            <a:ext cx="4221163" cy="396875"/>
          </a:xfrm>
          <a:prstGeom prst="rect">
            <a:avLst/>
          </a:prstGeom>
          <a:noFill/>
          <a:ln w="9525">
            <a:noFill/>
            <a:miter lim="800000"/>
            <a:headEnd/>
            <a:tailEnd/>
          </a:ln>
        </p:spPr>
        <p:txBody>
          <a:bodyPr>
            <a:spAutoFit/>
          </a:bodyPr>
          <a:lstStyle/>
          <a:p>
            <a:pPr algn="r" eaLnBrk="0" hangingPunct="0"/>
            <a:r>
              <a:rPr lang="en-GB" sz="1000"/>
              <a:t>Dabigatran etexilate is in clinical development and not licensed for clinical use in stroke prevention for patients with atrial fibrillation</a:t>
            </a:r>
          </a:p>
        </p:txBody>
      </p:sp>
      <p:pic>
        <p:nvPicPr>
          <p:cNvPr id="1266703" name="Picture 15" descr="Dabigatran_Thrombin_Tasche1"/>
          <p:cNvPicPr>
            <a:picLocks noChangeAspect="1" noChangeArrowheads="1"/>
          </p:cNvPicPr>
          <p:nvPr/>
        </p:nvPicPr>
        <p:blipFill>
          <a:blip r:embed="rId8" cstate="print"/>
          <a:srcRect/>
          <a:stretch>
            <a:fillRect/>
          </a:stretch>
        </p:blipFill>
        <p:spPr bwMode="auto">
          <a:xfrm>
            <a:off x="5133975" y="2805113"/>
            <a:ext cx="3232150" cy="2452687"/>
          </a:xfrm>
          <a:prstGeom prst="rect">
            <a:avLst/>
          </a:prstGeom>
          <a:noFill/>
          <a:ln w="9525">
            <a:noFill/>
            <a:miter lim="800000"/>
            <a:headEnd/>
            <a:tailEnd/>
          </a:ln>
          <a:effectLst>
            <a:outerShdw dist="107763" dir="2700000" algn="ctr" rotWithShape="0">
              <a:srgbClr val="808080">
                <a:alpha val="50000"/>
              </a:srgbClr>
            </a:outerShdw>
          </a:effectLst>
        </p:spPr>
      </p:pic>
      <p:sp>
        <p:nvSpPr>
          <p:cNvPr id="2058" name="Rectangle 18"/>
          <p:cNvSpPr>
            <a:spLocks noChangeArrowheads="1"/>
          </p:cNvSpPr>
          <p:nvPr/>
        </p:nvSpPr>
        <p:spPr bwMode="auto">
          <a:xfrm>
            <a:off x="285720" y="-214338"/>
            <a:ext cx="8629650" cy="752475"/>
          </a:xfrm>
          <a:prstGeom prst="rect">
            <a:avLst/>
          </a:prstGeom>
          <a:noFill/>
          <a:ln w="9525">
            <a:noFill/>
            <a:miter lim="800000"/>
            <a:headEnd/>
            <a:tailEnd/>
          </a:ln>
        </p:spPr>
        <p:txBody>
          <a:bodyPr anchor="b"/>
          <a:lstStyle/>
          <a:p>
            <a:pPr>
              <a:lnSpc>
                <a:spcPct val="90000"/>
              </a:lnSpc>
            </a:pPr>
            <a:r>
              <a:rPr lang="en-US" sz="3200" b="1" dirty="0" err="1">
                <a:solidFill>
                  <a:srgbClr val="0066CC"/>
                </a:solidFill>
              </a:rPr>
              <a:t>Dabigatran</a:t>
            </a:r>
            <a:r>
              <a:rPr lang="en-US" sz="3200" b="1" dirty="0">
                <a:solidFill>
                  <a:srgbClr val="0066CC"/>
                </a:solidFill>
              </a:rPr>
              <a:t> </a:t>
            </a:r>
            <a:r>
              <a:rPr lang="en-US" sz="3200" b="1" dirty="0" err="1">
                <a:solidFill>
                  <a:srgbClr val="0066CC"/>
                </a:solidFill>
              </a:rPr>
              <a:t>etexilate</a:t>
            </a:r>
            <a:endParaRPr lang="en-CA" sz="3200" b="1" dirty="0">
              <a:solidFill>
                <a:srgbClr val="0066CC"/>
              </a:solidFill>
            </a:endParaRPr>
          </a:p>
        </p:txBody>
      </p:sp>
      <p:sp>
        <p:nvSpPr>
          <p:cNvPr id="2059" name="Rectangle 19"/>
          <p:cNvSpPr>
            <a:spLocks noChangeArrowheads="1"/>
          </p:cNvSpPr>
          <p:nvPr/>
        </p:nvSpPr>
        <p:spPr bwMode="auto">
          <a:xfrm>
            <a:off x="263525" y="6064250"/>
            <a:ext cx="4308475" cy="701675"/>
          </a:xfrm>
          <a:prstGeom prst="rect">
            <a:avLst/>
          </a:prstGeom>
          <a:noFill/>
          <a:ln w="9525" algn="ctr">
            <a:noFill/>
            <a:miter lim="800000"/>
            <a:headEnd/>
            <a:tailEnd/>
          </a:ln>
        </p:spPr>
        <p:txBody>
          <a:bodyPr>
            <a:spAutoFit/>
          </a:bodyPr>
          <a:lstStyle/>
          <a:p>
            <a:pPr eaLnBrk="0" hangingPunct="0"/>
            <a:r>
              <a:rPr lang="en-GB" sz="1000"/>
              <a:t>Stangier J et al </a:t>
            </a:r>
            <a:r>
              <a:rPr lang="en-GB" sz="1000" i="1"/>
              <a:t>British Journal of Clinical Pharmacology</a:t>
            </a:r>
            <a:r>
              <a:rPr lang="en-GB" sz="1000"/>
              <a:t> 2007, DOI:10.1111/j.1365-2125.2007.02899.   Sorbera LA et al Dabigatran/Dabigatran Etexilate Drugs of the Future 2005; 30 (9): 877-885. Belch S et al. </a:t>
            </a:r>
            <a:r>
              <a:rPr lang="en-GB" sz="1000" i="1"/>
              <a:t>DMB</a:t>
            </a:r>
            <a:r>
              <a:rPr lang="en-GB" sz="1000"/>
              <a:t> 2007; doi:10.1124/dmb.107.019083</a:t>
            </a:r>
            <a:endParaRPr lang="en-US" sz="100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noChangeArrowheads="1"/>
          </p:cNvSpPr>
          <p:nvPr>
            <p:ph type="body" idx="4294967295"/>
          </p:nvPr>
        </p:nvSpPr>
        <p:spPr>
          <a:xfrm>
            <a:off x="214282" y="1714488"/>
            <a:ext cx="8694738" cy="5378450"/>
          </a:xfrm>
        </p:spPr>
        <p:txBody>
          <a:bodyPr/>
          <a:lstStyle/>
          <a:p>
            <a:pPr eaLnBrk="1" hangingPunct="1">
              <a:lnSpc>
                <a:spcPct val="90000"/>
              </a:lnSpc>
              <a:buClr>
                <a:srgbClr val="FFFF00"/>
              </a:buClr>
            </a:pPr>
            <a:r>
              <a:rPr lang="en-GB" sz="2000" dirty="0" smtClean="0"/>
              <a:t>Oral </a:t>
            </a:r>
            <a:r>
              <a:rPr lang="en-GB" sz="2000" dirty="0" err="1" smtClean="0"/>
              <a:t>prodrug</a:t>
            </a:r>
            <a:r>
              <a:rPr lang="en-GB" sz="2000" dirty="0" smtClean="0"/>
              <a:t>, converted to </a:t>
            </a:r>
            <a:r>
              <a:rPr lang="en-GB" sz="2000" dirty="0" err="1" smtClean="0"/>
              <a:t>dabigatran</a:t>
            </a:r>
            <a:r>
              <a:rPr lang="en-GB" sz="2000" dirty="0" smtClean="0"/>
              <a:t>, a potent </a:t>
            </a:r>
            <a:br>
              <a:rPr lang="en-GB" sz="2000" dirty="0" smtClean="0"/>
            </a:br>
            <a:r>
              <a:rPr lang="en-GB" sz="2000" dirty="0" smtClean="0"/>
              <a:t>reversible direct thrombin inhibitor (DTI)</a:t>
            </a:r>
          </a:p>
          <a:p>
            <a:pPr eaLnBrk="1" hangingPunct="1">
              <a:lnSpc>
                <a:spcPct val="90000"/>
              </a:lnSpc>
              <a:buClr>
                <a:srgbClr val="FFFF00"/>
              </a:buClr>
            </a:pPr>
            <a:r>
              <a:rPr lang="en-GB" sz="2000" dirty="0" smtClean="0"/>
              <a:t>Half life of 12-17 h, </a:t>
            </a:r>
          </a:p>
          <a:p>
            <a:pPr eaLnBrk="1" hangingPunct="1">
              <a:lnSpc>
                <a:spcPct val="90000"/>
              </a:lnSpc>
              <a:buClr>
                <a:srgbClr val="FFFF00"/>
              </a:buClr>
            </a:pPr>
            <a:r>
              <a:rPr lang="en-GB" sz="2000" dirty="0" smtClean="0"/>
              <a:t>~ 80% </a:t>
            </a:r>
            <a:r>
              <a:rPr lang="en-GB" sz="2000" dirty="0" err="1" smtClean="0"/>
              <a:t>renally</a:t>
            </a:r>
            <a:r>
              <a:rPr lang="en-GB" sz="2000" dirty="0" smtClean="0"/>
              <a:t> excreted</a:t>
            </a:r>
          </a:p>
          <a:p>
            <a:pPr eaLnBrk="1" hangingPunct="1">
              <a:lnSpc>
                <a:spcPct val="90000"/>
              </a:lnSpc>
              <a:buClr>
                <a:srgbClr val="FFFF00"/>
              </a:buClr>
            </a:pPr>
            <a:r>
              <a:rPr lang="en-GB" sz="2000" dirty="0" smtClean="0"/>
              <a:t>6.5% bioavailability</a:t>
            </a:r>
          </a:p>
          <a:p>
            <a:pPr eaLnBrk="1" hangingPunct="1">
              <a:lnSpc>
                <a:spcPct val="90000"/>
              </a:lnSpc>
              <a:buClr>
                <a:srgbClr val="FFFF00"/>
              </a:buClr>
            </a:pPr>
            <a:r>
              <a:rPr lang="en-GB" sz="2000" dirty="0" smtClean="0"/>
              <a:t>Rapid onset of action</a:t>
            </a:r>
          </a:p>
          <a:p>
            <a:pPr eaLnBrk="1" hangingPunct="1">
              <a:lnSpc>
                <a:spcPct val="90000"/>
              </a:lnSpc>
            </a:pPr>
            <a:r>
              <a:rPr lang="en-GB" sz="2000" dirty="0" smtClean="0"/>
              <a:t>Predictable and consistent anticoagulant effects</a:t>
            </a:r>
          </a:p>
          <a:p>
            <a:pPr eaLnBrk="1" hangingPunct="1">
              <a:lnSpc>
                <a:spcPct val="90000"/>
              </a:lnSpc>
            </a:pPr>
            <a:r>
              <a:rPr lang="en-GB" sz="2000" dirty="0" smtClean="0"/>
              <a:t>Low potential for drug-drug interactions, </a:t>
            </a:r>
            <a:br>
              <a:rPr lang="en-GB" sz="2000" dirty="0" smtClean="0"/>
            </a:br>
            <a:r>
              <a:rPr lang="en-GB" sz="2000" dirty="0" smtClean="0"/>
              <a:t>no drug-food interactions</a:t>
            </a:r>
          </a:p>
          <a:p>
            <a:pPr eaLnBrk="1" hangingPunct="1">
              <a:lnSpc>
                <a:spcPct val="90000"/>
              </a:lnSpc>
            </a:pPr>
            <a:r>
              <a:rPr lang="en-GB" sz="2000" dirty="0" smtClean="0"/>
              <a:t>No requirement for routine coagulation monitoring </a:t>
            </a:r>
          </a:p>
          <a:p>
            <a:pPr eaLnBrk="1" hangingPunct="1">
              <a:lnSpc>
                <a:spcPct val="90000"/>
              </a:lnSpc>
            </a:pPr>
            <a:r>
              <a:rPr lang="en-GB" sz="2000" dirty="0" smtClean="0"/>
              <a:t>Potent antithrombotic effects are achieved with direct thrombin inhibitors by specifically blocking the activity of thrombin (both free and clot-bound), the central enzyme in the process responsible for clot (thrombus) formation</a:t>
            </a:r>
          </a:p>
          <a:p>
            <a:pPr eaLnBrk="1" hangingPunct="1">
              <a:lnSpc>
                <a:spcPct val="90000"/>
              </a:lnSpc>
              <a:buClr>
                <a:srgbClr val="FFFF00"/>
              </a:buClr>
            </a:pPr>
            <a:endParaRPr lang="en-GB" sz="2000" dirty="0" smtClean="0"/>
          </a:p>
        </p:txBody>
      </p:sp>
      <p:sp>
        <p:nvSpPr>
          <p:cNvPr id="27651" name="Rectangle 8"/>
          <p:cNvSpPr>
            <a:spLocks noGrp="1" noChangeArrowheads="1"/>
          </p:cNvSpPr>
          <p:nvPr>
            <p:ph type="title"/>
          </p:nvPr>
        </p:nvSpPr>
        <p:spPr>
          <a:xfrm>
            <a:off x="-214346" y="642918"/>
            <a:ext cx="8629650" cy="752475"/>
          </a:xfrm>
        </p:spPr>
        <p:txBody>
          <a:bodyPr/>
          <a:lstStyle/>
          <a:p>
            <a:pPr eaLnBrk="1" hangingPunct="1"/>
            <a:r>
              <a:rPr lang="en-GB" sz="2400" dirty="0" err="1" smtClean="0"/>
              <a:t>Dabigatran</a:t>
            </a:r>
            <a:r>
              <a:rPr lang="en-GB" sz="2400" dirty="0" smtClean="0"/>
              <a:t> </a:t>
            </a:r>
            <a:r>
              <a:rPr lang="en-GB" sz="2400" dirty="0" err="1" smtClean="0"/>
              <a:t>etexilate</a:t>
            </a:r>
            <a:r>
              <a:rPr lang="en-GB" sz="2400" dirty="0" smtClean="0"/>
              <a:t>: </a:t>
            </a:r>
            <a:br>
              <a:rPr lang="en-GB" sz="2400" dirty="0" smtClean="0"/>
            </a:br>
            <a:r>
              <a:rPr lang="en-GB" sz="2400" dirty="0" smtClean="0"/>
              <a:t>a novel direct thrombin inhibitor</a:t>
            </a:r>
          </a:p>
        </p:txBody>
      </p:sp>
      <p:pic>
        <p:nvPicPr>
          <p:cNvPr id="1263625" name="Picture 9" descr="Dabigatran_Thrombin_Tasche1"/>
          <p:cNvPicPr>
            <a:picLocks noChangeAspect="1" noChangeArrowheads="1"/>
          </p:cNvPicPr>
          <p:nvPr/>
        </p:nvPicPr>
        <p:blipFill>
          <a:blip r:embed="rId2" cstate="print"/>
          <a:srcRect/>
          <a:stretch>
            <a:fillRect/>
          </a:stretch>
        </p:blipFill>
        <p:spPr bwMode="auto">
          <a:xfrm>
            <a:off x="6275388" y="1235075"/>
            <a:ext cx="2708275" cy="2055813"/>
          </a:xfrm>
          <a:prstGeom prst="rect">
            <a:avLst/>
          </a:prstGeom>
          <a:noFill/>
          <a:ln w="9525">
            <a:noFill/>
            <a:miter lim="800000"/>
            <a:headEnd/>
            <a:tailEnd/>
          </a:ln>
          <a:effectLst>
            <a:outerShdw dist="107763" dir="2700000" algn="ctr" rotWithShape="0">
              <a:srgbClr val="808080">
                <a:alpha val="50000"/>
              </a:srgbClr>
            </a:outerShdw>
          </a:effectLst>
        </p:spPr>
      </p:pic>
      <p:sp>
        <p:nvSpPr>
          <p:cNvPr id="27653" name="Text Box 10"/>
          <p:cNvSpPr txBox="1">
            <a:spLocks noChangeArrowheads="1"/>
          </p:cNvSpPr>
          <p:nvPr/>
        </p:nvSpPr>
        <p:spPr bwMode="auto">
          <a:xfrm>
            <a:off x="5105400" y="6199188"/>
            <a:ext cx="4176713" cy="365125"/>
          </a:xfrm>
          <a:prstGeom prst="rect">
            <a:avLst/>
          </a:prstGeom>
          <a:noFill/>
          <a:ln w="9525">
            <a:noFill/>
            <a:miter lim="800000"/>
            <a:headEnd/>
            <a:tailEnd/>
          </a:ln>
        </p:spPr>
        <p:txBody>
          <a:bodyPr/>
          <a:lstStyle/>
          <a:p>
            <a:pPr marL="361950" indent="-9525" defTabSz="898525">
              <a:lnSpc>
                <a:spcPct val="85000"/>
              </a:lnSpc>
              <a:tabLst>
                <a:tab pos="352425" algn="l"/>
                <a:tab pos="361950" algn="l"/>
                <a:tab pos="1790700" algn="l"/>
              </a:tabLst>
            </a:pPr>
            <a:r>
              <a:rPr lang="en-GB" sz="900"/>
              <a:t>Stangier J et al </a:t>
            </a:r>
            <a:r>
              <a:rPr lang="en-GB" sz="900" i="1"/>
              <a:t>British Journal of Clinical Pharmacology</a:t>
            </a:r>
            <a:r>
              <a:rPr lang="en-GB" sz="900"/>
              <a:t> 2007, DOI:10.1111/j.1365-2125.2007.02899.   </a:t>
            </a:r>
            <a:br>
              <a:rPr lang="en-GB" sz="900"/>
            </a:br>
            <a:r>
              <a:rPr lang="en-GB" sz="900"/>
              <a:t>Sorbera LA et al Dabigatran/Dabigatran Etexilate Drugs of the Future 2005; 30 (9): 877-885. Belch S et al. </a:t>
            </a:r>
            <a:r>
              <a:rPr lang="en-GB" sz="900" i="1"/>
              <a:t>DMB</a:t>
            </a:r>
            <a:r>
              <a:rPr lang="en-GB" sz="900"/>
              <a:t> 2007; doi:10.1124/dmb.107.019083</a:t>
            </a:r>
          </a:p>
          <a:p>
            <a:pPr marL="361950" indent="-9525" algn="r" defTabSz="898525">
              <a:lnSpc>
                <a:spcPct val="85000"/>
              </a:lnSpc>
              <a:tabLst>
                <a:tab pos="352425" algn="l"/>
                <a:tab pos="361950" algn="l"/>
                <a:tab pos="1790700" algn="l"/>
              </a:tabLst>
            </a:pPr>
            <a:endParaRPr lang="en-GB" sz="900"/>
          </a:p>
          <a:p>
            <a:pPr marL="361950" indent="-9525" algn="r" defTabSz="898525">
              <a:lnSpc>
                <a:spcPct val="85000"/>
              </a:lnSpc>
              <a:tabLst>
                <a:tab pos="352425" algn="l"/>
                <a:tab pos="361950" algn="l"/>
                <a:tab pos="1790700" algn="l"/>
              </a:tabLst>
            </a:pPr>
            <a:endParaRPr lang="en-GB" sz="90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title"/>
          </p:nvPr>
        </p:nvSpPr>
        <p:spPr>
          <a:xfrm>
            <a:off x="0" y="500042"/>
            <a:ext cx="6873875" cy="752475"/>
          </a:xfrm>
        </p:spPr>
        <p:txBody>
          <a:bodyPr/>
          <a:lstStyle/>
          <a:p>
            <a:pPr eaLnBrk="1" hangingPunct="1"/>
            <a:r>
              <a:rPr lang="en-GB" dirty="0" smtClean="0">
                <a:solidFill>
                  <a:schemeClr val="accent2"/>
                </a:solidFill>
              </a:rPr>
              <a:t>RE-LY</a:t>
            </a:r>
            <a:r>
              <a:rPr lang="en-GB" baseline="30000" dirty="0" smtClean="0">
                <a:solidFill>
                  <a:schemeClr val="accent2"/>
                </a:solidFill>
              </a:rPr>
              <a:t>®</a:t>
            </a:r>
            <a:r>
              <a:rPr lang="en-GB" dirty="0" smtClean="0">
                <a:solidFill>
                  <a:schemeClr val="accent2"/>
                </a:solidFill>
              </a:rPr>
              <a:t> </a:t>
            </a:r>
            <a:r>
              <a:rPr lang="sv-SE" dirty="0" smtClean="0">
                <a:solidFill>
                  <a:schemeClr val="accent2"/>
                </a:solidFill>
              </a:rPr>
              <a:t>– </a:t>
            </a:r>
            <a:r>
              <a:rPr lang="en-US" dirty="0" smtClean="0">
                <a:solidFill>
                  <a:schemeClr val="accent2"/>
                </a:solidFill>
              </a:rPr>
              <a:t>trial conduct </a:t>
            </a:r>
          </a:p>
        </p:txBody>
      </p:sp>
      <p:sp>
        <p:nvSpPr>
          <p:cNvPr id="1248259" name="Rectangle 3"/>
          <p:cNvSpPr>
            <a:spLocks noGrp="1" noChangeArrowheads="1"/>
          </p:cNvSpPr>
          <p:nvPr>
            <p:ph type="body" idx="4294967295"/>
          </p:nvPr>
        </p:nvSpPr>
        <p:spPr>
          <a:xfrm>
            <a:off x="249238" y="1133475"/>
            <a:ext cx="8645525" cy="5041900"/>
          </a:xfrm>
        </p:spPr>
        <p:txBody>
          <a:bodyPr/>
          <a:lstStyle/>
          <a:p>
            <a:pPr marL="342900" indent="-342900" eaLnBrk="1" hangingPunct="1">
              <a:defRPr/>
            </a:pPr>
            <a:r>
              <a:rPr lang="en-US" dirty="0"/>
              <a:t>99.9% complete follow-up</a:t>
            </a:r>
          </a:p>
          <a:p>
            <a:pPr marL="742950" lvl="1" indent="-285750" eaLnBrk="1" hangingPunct="1">
              <a:defRPr/>
            </a:pPr>
            <a:r>
              <a:rPr lang="en-US" dirty="0"/>
              <a:t>20 patients of 18113 lost to follow-up</a:t>
            </a:r>
          </a:p>
          <a:p>
            <a:pPr marL="342900" indent="-342900" eaLnBrk="1" hangingPunct="1">
              <a:defRPr/>
            </a:pPr>
            <a:endParaRPr lang="en-US" dirty="0"/>
          </a:p>
          <a:p>
            <a:pPr marL="342900" indent="-342900" eaLnBrk="1" hangingPunct="1">
              <a:defRPr/>
            </a:pPr>
            <a:r>
              <a:rPr lang="en-US" dirty="0"/>
              <a:t>Percent Time in Therapeutic Range (TTR) </a:t>
            </a:r>
          </a:p>
          <a:p>
            <a:pPr marL="228600" indent="-285750" eaLnBrk="1" hangingPunct="1">
              <a:buSzTx/>
              <a:defRPr/>
            </a:pPr>
            <a:r>
              <a:rPr lang="en-US" dirty="0" smtClean="0"/>
              <a:t> Overall: 64.4%</a:t>
            </a:r>
          </a:p>
          <a:p>
            <a:pPr marL="742950" lvl="1" indent="-285750" eaLnBrk="1" hangingPunct="1">
              <a:buSzTx/>
              <a:defRPr/>
            </a:pPr>
            <a:r>
              <a:rPr lang="en-US" dirty="0" smtClean="0"/>
              <a:t>67</a:t>
            </a:r>
            <a:r>
              <a:rPr lang="en-US" dirty="0"/>
              <a:t>% </a:t>
            </a:r>
            <a:r>
              <a:rPr lang="en-US" dirty="0" err="1"/>
              <a:t>warfarin</a:t>
            </a:r>
            <a:r>
              <a:rPr lang="en-US" dirty="0"/>
              <a:t>-experienced</a:t>
            </a:r>
          </a:p>
          <a:p>
            <a:pPr marL="742950" lvl="1" indent="-285750" eaLnBrk="1" hangingPunct="1">
              <a:buSzTx/>
              <a:defRPr/>
            </a:pPr>
            <a:r>
              <a:rPr lang="en-US" dirty="0"/>
              <a:t>61% </a:t>
            </a:r>
            <a:r>
              <a:rPr lang="en-US" dirty="0" err="1" smtClean="0"/>
              <a:t>warfarin</a:t>
            </a:r>
            <a:r>
              <a:rPr lang="en-US" dirty="0" smtClean="0"/>
              <a:t>-naïve</a:t>
            </a:r>
          </a:p>
        </p:txBody>
      </p:sp>
      <p:sp>
        <p:nvSpPr>
          <p:cNvPr id="36868" name="Text Box 6"/>
          <p:cNvSpPr txBox="1">
            <a:spLocks noChangeArrowheads="1"/>
          </p:cNvSpPr>
          <p:nvPr/>
        </p:nvSpPr>
        <p:spPr bwMode="auto">
          <a:xfrm>
            <a:off x="4657725" y="6369050"/>
            <a:ext cx="4221163" cy="396875"/>
          </a:xfrm>
          <a:prstGeom prst="rect">
            <a:avLst/>
          </a:prstGeom>
          <a:noFill/>
          <a:ln w="9525">
            <a:noFill/>
            <a:miter lim="800000"/>
            <a:headEnd/>
            <a:tailEnd/>
          </a:ln>
        </p:spPr>
        <p:txBody>
          <a:bodyPr>
            <a:spAutoFit/>
          </a:bodyPr>
          <a:lstStyle/>
          <a:p>
            <a:pPr algn="r" eaLnBrk="0" hangingPunct="0"/>
            <a:r>
              <a:rPr lang="en-GB" sz="1000"/>
              <a:t>Dabigatran etexilate is in clinical development and not licensed for clinical use in stroke prevention for patients with atrial fibrillation</a:t>
            </a:r>
          </a:p>
        </p:txBody>
      </p:sp>
      <p:sp>
        <p:nvSpPr>
          <p:cNvPr id="36869" name="Text Box 8"/>
          <p:cNvSpPr txBox="1">
            <a:spLocks noChangeArrowheads="1"/>
          </p:cNvSpPr>
          <p:nvPr/>
        </p:nvSpPr>
        <p:spPr bwMode="auto">
          <a:xfrm>
            <a:off x="255588" y="6432550"/>
            <a:ext cx="4359275" cy="244475"/>
          </a:xfrm>
          <a:prstGeom prst="rect">
            <a:avLst/>
          </a:prstGeom>
          <a:noFill/>
          <a:ln w="9525">
            <a:noFill/>
            <a:miter lim="800000"/>
            <a:headEnd/>
            <a:tailEnd/>
          </a:ln>
        </p:spPr>
        <p:txBody>
          <a:bodyPr>
            <a:spAutoFit/>
          </a:bodyPr>
          <a:lstStyle/>
          <a:p>
            <a:pPr eaLnBrk="0" hangingPunct="0"/>
            <a:r>
              <a:rPr lang="de-DE" sz="1000"/>
              <a:t>Connolly SJ., et al. </a:t>
            </a:r>
            <a:r>
              <a:rPr lang="de-DE" sz="1000" i="1"/>
              <a:t>N Engl J Med</a:t>
            </a:r>
            <a:r>
              <a:rPr lang="de-DE" sz="1000"/>
              <a:t> 2009; 361:1139-1151.</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642910" y="1000108"/>
            <a:ext cx="6873875" cy="752475"/>
          </a:xfrm>
        </p:spPr>
        <p:txBody>
          <a:bodyPr/>
          <a:lstStyle/>
          <a:p>
            <a:pPr eaLnBrk="1" hangingPunct="1"/>
            <a:r>
              <a:rPr lang="en-GB" dirty="0" smtClean="0">
                <a:solidFill>
                  <a:schemeClr val="accent2"/>
                </a:solidFill>
              </a:rPr>
              <a:t>RE-LY</a:t>
            </a:r>
            <a:r>
              <a:rPr lang="en-US" baseline="30000" dirty="0" smtClean="0">
                <a:solidFill>
                  <a:schemeClr val="accent2"/>
                </a:solidFill>
              </a:rPr>
              <a:t>®</a:t>
            </a:r>
            <a:r>
              <a:rPr lang="en-US" dirty="0" smtClean="0">
                <a:solidFill>
                  <a:schemeClr val="accent2"/>
                </a:solidFill>
              </a:rPr>
              <a:t> </a:t>
            </a:r>
            <a:r>
              <a:rPr lang="en-GB" dirty="0" smtClean="0">
                <a:solidFill>
                  <a:schemeClr val="accent2"/>
                </a:solidFill>
              </a:rPr>
              <a:t>–</a:t>
            </a:r>
            <a:r>
              <a:rPr lang="sv-SE" dirty="0" smtClean="0">
                <a:solidFill>
                  <a:schemeClr val="accent2"/>
                </a:solidFill>
              </a:rPr>
              <a:t> inclusion criteria</a:t>
            </a:r>
          </a:p>
        </p:txBody>
      </p:sp>
      <p:sp>
        <p:nvSpPr>
          <p:cNvPr id="33795" name="Rectangle 3"/>
          <p:cNvSpPr>
            <a:spLocks noGrp="1" noChangeArrowheads="1"/>
          </p:cNvSpPr>
          <p:nvPr>
            <p:ph type="body" idx="1"/>
          </p:nvPr>
        </p:nvSpPr>
        <p:spPr>
          <a:xfrm>
            <a:off x="1214414" y="1928802"/>
            <a:ext cx="6859606" cy="3370270"/>
          </a:xfrm>
        </p:spPr>
        <p:txBody>
          <a:bodyPr/>
          <a:lstStyle/>
          <a:p>
            <a:pPr eaLnBrk="1" hangingPunct="1">
              <a:lnSpc>
                <a:spcPct val="90000"/>
              </a:lnSpc>
              <a:spcBef>
                <a:spcPct val="80000"/>
              </a:spcBef>
              <a:buFont typeface="Wingdings" pitchFamily="2" charset="2"/>
              <a:buNone/>
            </a:pPr>
            <a:r>
              <a:rPr lang="en-US" sz="1800" dirty="0" smtClean="0"/>
              <a:t>1) Documented </a:t>
            </a:r>
            <a:r>
              <a:rPr lang="en-US" sz="1800" dirty="0" err="1" smtClean="0"/>
              <a:t>atrial</a:t>
            </a:r>
            <a:r>
              <a:rPr lang="en-US" sz="1800" dirty="0" smtClean="0"/>
              <a:t> fibrillation and </a:t>
            </a:r>
          </a:p>
          <a:p>
            <a:pPr eaLnBrk="1" hangingPunct="1">
              <a:lnSpc>
                <a:spcPct val="90000"/>
              </a:lnSpc>
              <a:spcBef>
                <a:spcPct val="80000"/>
              </a:spcBef>
              <a:buFont typeface="Wingdings" pitchFamily="2" charset="2"/>
              <a:buNone/>
            </a:pPr>
            <a:r>
              <a:rPr lang="en-US" sz="1800" dirty="0" smtClean="0"/>
              <a:t>2) One additional risk factor for stroke:</a:t>
            </a:r>
          </a:p>
          <a:p>
            <a:pPr marL="1035050" lvl="1" indent="-522288" eaLnBrk="1" hangingPunct="1">
              <a:lnSpc>
                <a:spcPct val="90000"/>
              </a:lnSpc>
              <a:spcBef>
                <a:spcPct val="80000"/>
              </a:spcBef>
              <a:buFont typeface="Wingdings" pitchFamily="2" charset="2"/>
              <a:buNone/>
            </a:pPr>
            <a:r>
              <a:rPr lang="en-US" sz="1800" dirty="0" smtClean="0"/>
              <a:t>a)	History of previous stroke, TIA, or systemic embolism</a:t>
            </a:r>
          </a:p>
          <a:p>
            <a:pPr marL="1035050" lvl="1" indent="-522288" eaLnBrk="1" hangingPunct="1">
              <a:lnSpc>
                <a:spcPct val="90000"/>
              </a:lnSpc>
              <a:spcBef>
                <a:spcPct val="80000"/>
              </a:spcBef>
              <a:buFont typeface="Wingdings" pitchFamily="2" charset="2"/>
              <a:buNone/>
            </a:pPr>
            <a:r>
              <a:rPr lang="en-US" sz="1800" dirty="0" smtClean="0"/>
              <a:t>b)	LVEF less than 40% </a:t>
            </a:r>
          </a:p>
          <a:p>
            <a:pPr marL="1035050" lvl="1" indent="-522288" eaLnBrk="1" hangingPunct="1">
              <a:lnSpc>
                <a:spcPct val="90000"/>
              </a:lnSpc>
              <a:spcBef>
                <a:spcPct val="80000"/>
              </a:spcBef>
              <a:buFont typeface="Wingdings" pitchFamily="2" charset="2"/>
              <a:buNone/>
            </a:pPr>
            <a:r>
              <a:rPr lang="en-US" sz="1800" dirty="0" smtClean="0"/>
              <a:t>c)	Symptomatic Heart Failure, NYHA Class II or greater</a:t>
            </a:r>
          </a:p>
          <a:p>
            <a:pPr marL="1035050" lvl="1" indent="-522288" eaLnBrk="1" hangingPunct="1">
              <a:lnSpc>
                <a:spcPct val="90000"/>
              </a:lnSpc>
              <a:spcBef>
                <a:spcPct val="80000"/>
              </a:spcBef>
              <a:buFont typeface="Wingdings" pitchFamily="2" charset="2"/>
              <a:buNone/>
            </a:pPr>
            <a:r>
              <a:rPr lang="en-US" sz="1800" dirty="0" smtClean="0"/>
              <a:t>d)	Age of 75 years or more</a:t>
            </a:r>
          </a:p>
          <a:p>
            <a:pPr marL="1035050" lvl="1" indent="-522288" eaLnBrk="1" hangingPunct="1">
              <a:lnSpc>
                <a:spcPct val="90000"/>
              </a:lnSpc>
              <a:spcBef>
                <a:spcPct val="80000"/>
              </a:spcBef>
              <a:buFont typeface="Wingdings" pitchFamily="2" charset="2"/>
              <a:buNone/>
            </a:pPr>
            <a:r>
              <a:rPr lang="en-US" sz="1800" dirty="0" smtClean="0"/>
              <a:t>e)	Age of 65 years or more and one of the following additional risk factors:  Diabetes mellitus, CAD </a:t>
            </a:r>
            <a:br>
              <a:rPr lang="en-US" sz="1800" dirty="0" smtClean="0"/>
            </a:br>
            <a:r>
              <a:rPr lang="en-US" sz="1800" dirty="0" smtClean="0"/>
              <a:t>or </a:t>
            </a:r>
            <a:r>
              <a:rPr lang="en-US" sz="2000" dirty="0" smtClean="0"/>
              <a:t>Hypertension</a:t>
            </a:r>
          </a:p>
        </p:txBody>
      </p:sp>
      <p:sp>
        <p:nvSpPr>
          <p:cNvPr id="33796" name="Text Box 7"/>
          <p:cNvSpPr txBox="1">
            <a:spLocks noChangeArrowheads="1"/>
          </p:cNvSpPr>
          <p:nvPr/>
        </p:nvSpPr>
        <p:spPr bwMode="auto">
          <a:xfrm>
            <a:off x="4657725" y="6369050"/>
            <a:ext cx="4221163" cy="396875"/>
          </a:xfrm>
          <a:prstGeom prst="rect">
            <a:avLst/>
          </a:prstGeom>
          <a:noFill/>
          <a:ln w="9525">
            <a:noFill/>
            <a:miter lim="800000"/>
            <a:headEnd/>
            <a:tailEnd/>
          </a:ln>
        </p:spPr>
        <p:txBody>
          <a:bodyPr>
            <a:spAutoFit/>
          </a:bodyPr>
          <a:lstStyle/>
          <a:p>
            <a:pPr algn="r" eaLnBrk="0" hangingPunct="0"/>
            <a:r>
              <a:rPr lang="en-GB" sz="1000"/>
              <a:t>Dabigatran etexilate is in clinical development and not licensed for clinical use in stroke prevention for patients with atrial fibrillation</a:t>
            </a:r>
          </a:p>
        </p:txBody>
      </p:sp>
      <p:sp>
        <p:nvSpPr>
          <p:cNvPr id="33797" name="Text Box 9"/>
          <p:cNvSpPr txBox="1">
            <a:spLocks noChangeArrowheads="1"/>
          </p:cNvSpPr>
          <p:nvPr/>
        </p:nvSpPr>
        <p:spPr bwMode="auto">
          <a:xfrm>
            <a:off x="263525" y="6189663"/>
            <a:ext cx="3019425" cy="244475"/>
          </a:xfrm>
          <a:prstGeom prst="rect">
            <a:avLst/>
          </a:prstGeom>
          <a:noFill/>
          <a:ln w="9525">
            <a:noFill/>
            <a:miter lim="800000"/>
            <a:headEnd/>
            <a:tailEnd/>
          </a:ln>
        </p:spPr>
        <p:txBody>
          <a:bodyPr wrap="none">
            <a:spAutoFit/>
          </a:bodyPr>
          <a:lstStyle/>
          <a:p>
            <a:pPr eaLnBrk="0" hangingPunct="0"/>
            <a:r>
              <a:rPr lang="de-DE" sz="1000"/>
              <a:t>Ezekowitz MD, et al. </a:t>
            </a:r>
            <a:r>
              <a:rPr lang="de-DE" sz="1000" i="1"/>
              <a:t>Am Heart J</a:t>
            </a:r>
            <a:r>
              <a:rPr lang="de-DE" sz="1000"/>
              <a:t> 2009;157:805-10.</a:t>
            </a:r>
          </a:p>
        </p:txBody>
      </p:sp>
      <p:sp>
        <p:nvSpPr>
          <p:cNvPr id="33798" name="Text Box 10"/>
          <p:cNvSpPr txBox="1">
            <a:spLocks noChangeArrowheads="1"/>
          </p:cNvSpPr>
          <p:nvPr/>
        </p:nvSpPr>
        <p:spPr bwMode="auto">
          <a:xfrm>
            <a:off x="255588" y="6399213"/>
            <a:ext cx="4359275" cy="244475"/>
          </a:xfrm>
          <a:prstGeom prst="rect">
            <a:avLst/>
          </a:prstGeom>
          <a:noFill/>
          <a:ln w="9525">
            <a:noFill/>
            <a:miter lim="800000"/>
            <a:headEnd/>
            <a:tailEnd/>
          </a:ln>
        </p:spPr>
        <p:txBody>
          <a:bodyPr>
            <a:spAutoFit/>
          </a:bodyPr>
          <a:lstStyle/>
          <a:p>
            <a:pPr eaLnBrk="0" hangingPunct="0"/>
            <a:r>
              <a:rPr lang="de-DE" sz="1000"/>
              <a:t>Connolly SJ., et al. </a:t>
            </a:r>
            <a:r>
              <a:rPr lang="de-DE" sz="1000" i="1"/>
              <a:t>N Engl J Med</a:t>
            </a:r>
            <a:r>
              <a:rPr lang="de-DE" sz="1000"/>
              <a:t> 2009; 361:1139-1151.</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4356"/>
            <a:ext cx="8820150" cy="1287463"/>
          </a:xfrm>
        </p:spPr>
        <p:txBody>
          <a:bodyPr>
            <a:normAutofit fontScale="90000"/>
          </a:bodyPr>
          <a:lstStyle/>
          <a:p>
            <a:r>
              <a:rPr lang="en-GB" dirty="0" smtClean="0"/>
              <a:t>Probably should use </a:t>
            </a:r>
            <a:r>
              <a:rPr lang="en-GB" dirty="0" err="1" smtClean="0"/>
              <a:t>dabigatran</a:t>
            </a:r>
            <a:r>
              <a:rPr lang="en-GB" dirty="0" smtClean="0"/>
              <a:t> 150mg </a:t>
            </a:r>
            <a:r>
              <a:rPr lang="en-GB" dirty="0" err="1" smtClean="0"/>
              <a:t>bd</a:t>
            </a:r>
            <a:endParaRPr lang="en-US" dirty="0"/>
          </a:p>
        </p:txBody>
      </p:sp>
      <p:pic>
        <p:nvPicPr>
          <p:cNvPr id="94210" name="Picture 2"/>
          <p:cNvPicPr>
            <a:picLocks noGrp="1" noChangeAspect="1" noChangeArrowheads="1"/>
          </p:cNvPicPr>
          <p:nvPr>
            <p:ph idx="1"/>
          </p:nvPr>
        </p:nvPicPr>
        <p:blipFill>
          <a:blip r:embed="rId2" cstate="print"/>
          <a:stretch>
            <a:fillRect/>
          </a:stretch>
        </p:blipFill>
        <p:spPr bwMode="auto">
          <a:xfrm>
            <a:off x="1714480" y="2071678"/>
            <a:ext cx="5167507" cy="39719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428604"/>
            <a:ext cx="8229600" cy="1143000"/>
          </a:xfrm>
        </p:spPr>
        <p:txBody>
          <a:bodyPr/>
          <a:lstStyle/>
          <a:p>
            <a:r>
              <a:rPr lang="en-GB" dirty="0" smtClean="0"/>
              <a:t>Take home messages</a:t>
            </a:r>
            <a:endParaRPr lang="en-US" dirty="0"/>
          </a:p>
        </p:txBody>
      </p:sp>
      <p:sp>
        <p:nvSpPr>
          <p:cNvPr id="3" name="Content Placeholder 2"/>
          <p:cNvSpPr>
            <a:spLocks noGrp="1"/>
          </p:cNvSpPr>
          <p:nvPr>
            <p:ph idx="1"/>
          </p:nvPr>
        </p:nvSpPr>
        <p:spPr/>
        <p:txBody>
          <a:bodyPr/>
          <a:lstStyle/>
          <a:p>
            <a:r>
              <a:rPr lang="en-GB" dirty="0" smtClean="0"/>
              <a:t>AF is chronic progressive disease</a:t>
            </a:r>
          </a:p>
          <a:p>
            <a:r>
              <a:rPr lang="en-GB" dirty="0" smtClean="0"/>
              <a:t>Common but half undiagnosed</a:t>
            </a:r>
          </a:p>
          <a:p>
            <a:r>
              <a:rPr lang="en-GB" dirty="0" smtClean="0"/>
              <a:t>Double death rate (CCF and stroke)</a:t>
            </a:r>
          </a:p>
          <a:p>
            <a:r>
              <a:rPr lang="en-GB" dirty="0" smtClean="0"/>
              <a:t>Caused by </a:t>
            </a:r>
            <a:r>
              <a:rPr lang="en-GB" dirty="0" err="1" smtClean="0"/>
              <a:t>HypT</a:t>
            </a:r>
            <a:r>
              <a:rPr lang="en-GB" dirty="0" smtClean="0"/>
              <a:t>, CCF, IHD and </a:t>
            </a:r>
            <a:r>
              <a:rPr lang="en-GB" dirty="0" err="1" smtClean="0"/>
              <a:t>valvular</a:t>
            </a:r>
            <a:r>
              <a:rPr lang="en-GB" dirty="0" smtClean="0"/>
              <a:t> disease</a:t>
            </a: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0648"/>
            <a:ext cx="8820150" cy="1287463"/>
          </a:xfrm>
        </p:spPr>
        <p:txBody>
          <a:bodyPr/>
          <a:lstStyle/>
          <a:p>
            <a:r>
              <a:rPr lang="en-GB" dirty="0" smtClean="0"/>
              <a:t>More efficacy, equivalent bleeding</a:t>
            </a:r>
            <a:endParaRPr lang="en-US" dirty="0"/>
          </a:p>
        </p:txBody>
      </p:sp>
      <p:pic>
        <p:nvPicPr>
          <p:cNvPr id="95234" name="Picture 2"/>
          <p:cNvPicPr>
            <a:picLocks noGrp="1" noChangeAspect="1" noChangeArrowheads="1"/>
          </p:cNvPicPr>
          <p:nvPr>
            <p:ph idx="1"/>
          </p:nvPr>
        </p:nvPicPr>
        <p:blipFill>
          <a:blip r:embed="rId2" cstate="print"/>
          <a:stretch>
            <a:fillRect/>
          </a:stretch>
        </p:blipFill>
        <p:spPr bwMode="auto">
          <a:xfrm>
            <a:off x="2051720" y="1412776"/>
            <a:ext cx="5831529" cy="4525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100"/>
          <p:cNvSpPr>
            <a:spLocks noGrp="1" noChangeArrowheads="1"/>
          </p:cNvSpPr>
          <p:nvPr>
            <p:ph type="title"/>
          </p:nvPr>
        </p:nvSpPr>
        <p:spPr>
          <a:xfrm>
            <a:off x="1500166" y="857232"/>
            <a:ext cx="6873875" cy="752476"/>
          </a:xfrm>
        </p:spPr>
        <p:txBody>
          <a:bodyPr/>
          <a:lstStyle/>
          <a:p>
            <a:pPr eaLnBrk="1" hangingPunct="1"/>
            <a:r>
              <a:rPr lang="en-CA" dirty="0" smtClean="0">
                <a:solidFill>
                  <a:schemeClr val="accent2"/>
                </a:solidFill>
              </a:rPr>
              <a:t>Most common adverse events</a:t>
            </a:r>
            <a:endParaRPr lang="en-US" dirty="0" smtClean="0">
              <a:solidFill>
                <a:schemeClr val="accent2"/>
              </a:solidFill>
            </a:endParaRPr>
          </a:p>
        </p:txBody>
      </p:sp>
      <p:graphicFrame>
        <p:nvGraphicFramePr>
          <p:cNvPr id="48217" name="Group 89"/>
          <p:cNvGraphicFramePr>
            <a:graphicFrameLocks noGrp="1"/>
          </p:cNvGraphicFramePr>
          <p:nvPr>
            <p:ph idx="4294967295"/>
          </p:nvPr>
        </p:nvGraphicFramePr>
        <p:xfrm>
          <a:off x="530225" y="1000108"/>
          <a:ext cx="8613775" cy="5121536"/>
        </p:xfrm>
        <a:graphic>
          <a:graphicData uri="http://schemas.openxmlformats.org/drawingml/2006/table">
            <a:tbl>
              <a:tblPr/>
              <a:tblGrid>
                <a:gridCol w="3879850"/>
                <a:gridCol w="1701800"/>
                <a:gridCol w="1611313"/>
                <a:gridCol w="1420812"/>
              </a:tblGrid>
              <a:tr h="808038">
                <a:tc>
                  <a:txBody>
                    <a:bodyPr/>
                    <a:lstStyle/>
                    <a:p>
                      <a:pPr marL="0" marR="0" lvl="0" indent="0" algn="l" defTabSz="914400" rtl="0" eaLnBrk="1" fontAlgn="base" latinLnBrk="0" hangingPunct="1">
                        <a:lnSpc>
                          <a:spcPct val="90000"/>
                        </a:lnSpc>
                        <a:spcBef>
                          <a:spcPct val="0"/>
                        </a:spcBef>
                        <a:spcAft>
                          <a:spcPct val="0"/>
                        </a:spcAft>
                        <a:buClr>
                          <a:srgbClr val="CC0033"/>
                        </a:buClr>
                        <a:buSzTx/>
                        <a:buFontTx/>
                        <a:buNone/>
                        <a:tabLst/>
                      </a:pPr>
                      <a:endParaRPr kumimoji="0" lang="de-DE" sz="1800" b="1" i="0" u="none" strike="noStrike" cap="none" normalizeH="0" baseline="0" dirty="0" smtClean="0">
                        <a:ln>
                          <a:noFill/>
                        </a:ln>
                        <a:solidFill>
                          <a:schemeClr val="bg1"/>
                        </a:solidFill>
                        <a:effectLst/>
                        <a:latin typeface="Arial" charset="0"/>
                        <a:ea typeface="ＭＳ Ｐゴシック" pitchFamily="34" charset="-128"/>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0"/>
                        </a:spcBef>
                        <a:spcAft>
                          <a:spcPct val="0"/>
                        </a:spcAft>
                        <a:buClr>
                          <a:srgbClr val="CC0033"/>
                        </a:buClr>
                        <a:buSzTx/>
                        <a:buFontTx/>
                        <a:buNone/>
                        <a:tabLst/>
                      </a:pPr>
                      <a:r>
                        <a:rPr kumimoji="0" lang="en-CA" sz="1800" b="1" i="0" u="none" strike="noStrike" cap="none" normalizeH="0" baseline="0" dirty="0" err="1" smtClean="0">
                          <a:ln>
                            <a:noFill/>
                          </a:ln>
                          <a:solidFill>
                            <a:srgbClr val="FFFFFF"/>
                          </a:solidFill>
                          <a:effectLst/>
                          <a:latin typeface="Arial" charset="0"/>
                          <a:ea typeface="ＭＳ Ｐゴシック" pitchFamily="34" charset="-128"/>
                          <a:cs typeface="Arial" charset="0"/>
                        </a:rPr>
                        <a:t>Dabigatran</a:t>
                      </a:r>
                      <a:r>
                        <a:rPr kumimoji="0" lang="en-CA" sz="1800" b="1" i="0" u="none" strike="noStrike" cap="none" normalizeH="0" baseline="0" dirty="0" smtClean="0">
                          <a:ln>
                            <a:noFill/>
                          </a:ln>
                          <a:solidFill>
                            <a:srgbClr val="FFFFFF"/>
                          </a:solidFill>
                          <a:effectLst/>
                          <a:latin typeface="Arial" charset="0"/>
                          <a:ea typeface="ＭＳ Ｐゴシック" pitchFamily="34" charset="-128"/>
                          <a:cs typeface="Arial" charset="0"/>
                        </a:rPr>
                        <a:t> 110 mg</a:t>
                      </a:r>
                    </a:p>
                    <a:p>
                      <a:pPr marL="0" marR="0" lvl="0" indent="0" algn="ctr" defTabSz="914400" rtl="0" eaLnBrk="1" fontAlgn="base" latinLnBrk="0" hangingPunct="1">
                        <a:lnSpc>
                          <a:spcPct val="90000"/>
                        </a:lnSpc>
                        <a:spcBef>
                          <a:spcPct val="0"/>
                        </a:spcBef>
                        <a:spcAft>
                          <a:spcPct val="0"/>
                        </a:spcAft>
                        <a:buClr>
                          <a:srgbClr val="CC0033"/>
                        </a:buClr>
                        <a:buSzTx/>
                        <a:buFontTx/>
                        <a:buNone/>
                        <a:tabLst/>
                      </a:pPr>
                      <a:r>
                        <a:rPr kumimoji="0" lang="en-CA" sz="1800" b="1" i="0" u="none" strike="noStrike" cap="none" normalizeH="0" baseline="0" dirty="0" smtClean="0">
                          <a:ln>
                            <a:noFill/>
                          </a:ln>
                          <a:solidFill>
                            <a:srgbClr val="FFFFFF"/>
                          </a:solidFill>
                          <a:effectLst/>
                          <a:latin typeface="Arial" charset="0"/>
                          <a:ea typeface="ＭＳ Ｐゴシック" pitchFamily="34" charset="-128"/>
                          <a:cs typeface="Arial" charset="0"/>
                        </a:rPr>
                        <a:t>%</a:t>
                      </a:r>
                      <a:endParaRPr kumimoji="0" lang="en-US" sz="1800" b="1" i="0" u="none" strike="noStrike" cap="none" normalizeH="0" baseline="0" dirty="0" smtClean="0">
                        <a:ln>
                          <a:noFill/>
                        </a:ln>
                        <a:solidFill>
                          <a:schemeClr val="tx1"/>
                        </a:solidFill>
                        <a:effectLst/>
                        <a:latin typeface="Arial" charset="0"/>
                        <a:ea typeface="ＭＳ Ｐゴシック" pitchFamily="34" charset="-128"/>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0"/>
                        </a:spcBef>
                        <a:spcAft>
                          <a:spcPct val="0"/>
                        </a:spcAft>
                        <a:buClr>
                          <a:srgbClr val="CC0033"/>
                        </a:buClr>
                        <a:buSzTx/>
                        <a:buFontTx/>
                        <a:buNone/>
                        <a:tabLst/>
                      </a:pPr>
                      <a:r>
                        <a:rPr kumimoji="0" lang="en-CA" sz="1800" b="1" i="0" u="none" strike="noStrike" cap="none" normalizeH="0" baseline="0" smtClean="0">
                          <a:ln>
                            <a:noFill/>
                          </a:ln>
                          <a:solidFill>
                            <a:srgbClr val="FFFFFF"/>
                          </a:solidFill>
                          <a:effectLst/>
                          <a:latin typeface="Arial" charset="0"/>
                          <a:ea typeface="ＭＳ Ｐゴシック" pitchFamily="34" charset="-128"/>
                          <a:cs typeface="Arial" charset="0"/>
                        </a:rPr>
                        <a:t>Dabigatran 150 mg</a:t>
                      </a:r>
                    </a:p>
                    <a:p>
                      <a:pPr marL="0" marR="0" lvl="0" indent="0" algn="ctr" defTabSz="914400" rtl="0" eaLnBrk="1" fontAlgn="base" latinLnBrk="0" hangingPunct="1">
                        <a:lnSpc>
                          <a:spcPct val="90000"/>
                        </a:lnSpc>
                        <a:spcBef>
                          <a:spcPct val="0"/>
                        </a:spcBef>
                        <a:spcAft>
                          <a:spcPct val="0"/>
                        </a:spcAft>
                        <a:buClr>
                          <a:srgbClr val="CC0033"/>
                        </a:buClr>
                        <a:buSzTx/>
                        <a:buFontTx/>
                        <a:buNone/>
                        <a:tabLst/>
                      </a:pPr>
                      <a:r>
                        <a:rPr kumimoji="0" lang="en-CA" sz="1800" b="1" i="0" u="none" strike="noStrike" cap="none" normalizeH="0" baseline="0" smtClean="0">
                          <a:ln>
                            <a:noFill/>
                          </a:ln>
                          <a:solidFill>
                            <a:srgbClr val="FFFFFF"/>
                          </a:solidFill>
                          <a:effectLst/>
                          <a:latin typeface="Arial" charset="0"/>
                          <a:ea typeface="ＭＳ Ｐゴシック" pitchFamily="34" charset="-128"/>
                          <a:cs typeface="Arial" charset="0"/>
                        </a:rPr>
                        <a:t>%</a:t>
                      </a:r>
                      <a:endParaRPr kumimoji="0" lang="en-US" sz="1800" b="1"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0"/>
                        </a:spcBef>
                        <a:spcAft>
                          <a:spcPct val="0"/>
                        </a:spcAft>
                        <a:buClr>
                          <a:srgbClr val="CC0033"/>
                        </a:buClr>
                        <a:buSzTx/>
                        <a:buFontTx/>
                        <a:buNone/>
                        <a:tabLst/>
                      </a:pPr>
                      <a:r>
                        <a:rPr kumimoji="0" lang="en-CA" sz="1800" b="1" i="0" u="none" strike="noStrike" cap="none" normalizeH="0" baseline="0" smtClean="0">
                          <a:ln>
                            <a:noFill/>
                          </a:ln>
                          <a:solidFill>
                            <a:srgbClr val="FFFFFF"/>
                          </a:solidFill>
                          <a:effectLst/>
                          <a:latin typeface="Arial" charset="0"/>
                          <a:ea typeface="ＭＳ Ｐゴシック" pitchFamily="34" charset="-128"/>
                          <a:cs typeface="Arial" charset="0"/>
                        </a:rPr>
                        <a:t>Warfarin</a:t>
                      </a:r>
                    </a:p>
                    <a:p>
                      <a:pPr marL="0" marR="0" lvl="0" indent="0" algn="ctr" defTabSz="914400" rtl="0" eaLnBrk="1" fontAlgn="base" latinLnBrk="0" hangingPunct="1">
                        <a:lnSpc>
                          <a:spcPct val="90000"/>
                        </a:lnSpc>
                        <a:spcBef>
                          <a:spcPct val="0"/>
                        </a:spcBef>
                        <a:spcAft>
                          <a:spcPct val="0"/>
                        </a:spcAft>
                        <a:buClr>
                          <a:srgbClr val="CC0033"/>
                        </a:buClr>
                        <a:buSzTx/>
                        <a:buFontTx/>
                        <a:buNone/>
                        <a:tabLst/>
                      </a:pPr>
                      <a:r>
                        <a:rPr kumimoji="0" lang="en-CA" sz="1800" b="1" i="0" u="none" strike="noStrike" cap="none" normalizeH="0" baseline="0" smtClean="0">
                          <a:ln>
                            <a:noFill/>
                          </a:ln>
                          <a:solidFill>
                            <a:srgbClr val="FFFFFF"/>
                          </a:solidFill>
                          <a:effectLst/>
                          <a:latin typeface="Arial" charset="0"/>
                          <a:ea typeface="ＭＳ Ｐゴシック" pitchFamily="34" charset="-128"/>
                          <a:cs typeface="Arial" charset="0"/>
                        </a:rPr>
                        <a:t>%</a:t>
                      </a:r>
                      <a:endParaRPr kumimoji="0" lang="en-US" sz="1800" b="1"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r>
              <a:tr h="306388">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Dyspepsia*</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D5EA"/>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11.8</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D5EA"/>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11.3</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D5EA"/>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5.8</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D5EA"/>
                    </a:solidFill>
                  </a:tcPr>
                </a:tc>
              </a:tr>
              <a:tr h="306388">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Dyspnea </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BF5"/>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9.3</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BF5"/>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9.5</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BF5"/>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9.7</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BF5"/>
                    </a:solidFill>
                  </a:tcPr>
                </a:tc>
              </a:tr>
              <a:tr h="306388">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Dizziness </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D5EA"/>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8.1</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D5EA"/>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8.3</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D5EA"/>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9.4</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D5EA"/>
                    </a:solidFill>
                  </a:tcPr>
                </a:tc>
              </a:tr>
              <a:tr h="306388">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Peripheral edema </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BF5"/>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7.9</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BF5"/>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7.9</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BF5"/>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7.8</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BF5"/>
                    </a:solidFill>
                  </a:tcPr>
                </a:tc>
              </a:tr>
              <a:tr h="306388">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Fatigue </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D5EA"/>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6.6</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D5EA"/>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6.6</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D5EA"/>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CA" sz="1800" b="1" i="0" u="none" strike="noStrike" cap="none" normalizeH="0" baseline="0" smtClean="0">
                          <a:ln>
                            <a:noFill/>
                          </a:ln>
                          <a:solidFill>
                            <a:schemeClr val="accent2"/>
                          </a:solidFill>
                          <a:effectLst/>
                          <a:latin typeface="Arial" charset="0"/>
                          <a:ea typeface="ＭＳ Ｐゴシック" pitchFamily="34" charset="-128"/>
                          <a:cs typeface="Arial" charset="0"/>
                        </a:rPr>
                        <a:t>6.2</a:t>
                      </a:r>
                      <a:endPar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D5EA"/>
                    </a:solidFill>
                  </a:tcPr>
                </a:tc>
              </a:tr>
              <a:tr h="306388">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Cough </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BF5"/>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5.7</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BF5"/>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5.7</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BF5"/>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6.0</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BF5"/>
                    </a:solidFill>
                  </a:tcPr>
                </a:tc>
              </a:tr>
              <a:tr h="306388">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Chest pain </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D5EA"/>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5.2</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D5EA"/>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6.2</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D5EA"/>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5.9</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D5EA"/>
                    </a:solidFill>
                  </a:tcPr>
                </a:tc>
              </a:tr>
              <a:tr h="306388">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Arthralgia </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BF5"/>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4.5</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BF5"/>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5.5</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BF5"/>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5.7</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BF5"/>
                    </a:solidFill>
                  </a:tcPr>
                </a:tc>
              </a:tr>
              <a:tr h="306388">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Back pain </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D5EA"/>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5.3</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D5EA"/>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CA" sz="1800" b="1" i="0" u="none" strike="noStrike" cap="none" normalizeH="0" baseline="0" smtClean="0">
                          <a:ln>
                            <a:noFill/>
                          </a:ln>
                          <a:solidFill>
                            <a:schemeClr val="accent2"/>
                          </a:solidFill>
                          <a:effectLst/>
                          <a:latin typeface="Arial" charset="0"/>
                          <a:ea typeface="ＭＳ Ｐゴシック" pitchFamily="34" charset="-128"/>
                          <a:cs typeface="Arial" charset="0"/>
                        </a:rPr>
                        <a:t>5.2</a:t>
                      </a:r>
                      <a:endPar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D5EA"/>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5.6</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D5EA"/>
                    </a:solidFill>
                  </a:tcPr>
                </a:tc>
              </a:tr>
              <a:tr h="306388">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Nasopharyngitis </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BF5"/>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5.6</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BF5"/>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5.4</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BF5"/>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5.6</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BF5"/>
                    </a:solidFill>
                  </a:tcPr>
                </a:tc>
              </a:tr>
              <a:tr h="306388">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Diarrhea </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D5EA"/>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6.3</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D5EA"/>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6.5</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D5EA"/>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5.7</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D5EA"/>
                    </a:solidFill>
                  </a:tcPr>
                </a:tc>
              </a:tr>
              <a:tr h="306388">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Atrial fibrillation</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BF5"/>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5.5</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BF5"/>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5.9</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BF5"/>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5.8</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BF5"/>
                    </a:solidFill>
                  </a:tcPr>
                </a:tc>
              </a:tr>
              <a:tr h="306388">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Urinary tract infection </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BF5"/>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4.5</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BF5"/>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4.8</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BF5"/>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5.6</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BF5"/>
                    </a:solidFill>
                  </a:tcPr>
                </a:tc>
              </a:tr>
              <a:tr h="306388">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dirty="0" smtClean="0">
                          <a:ln>
                            <a:noFill/>
                          </a:ln>
                          <a:solidFill>
                            <a:schemeClr val="accent2"/>
                          </a:solidFill>
                          <a:effectLst/>
                          <a:latin typeface="Arial" charset="0"/>
                          <a:ea typeface="ＭＳ Ｐゴシック" pitchFamily="34" charset="-128"/>
                          <a:cs typeface="Arial" charset="0"/>
                        </a:rPr>
                        <a:t>Upper respiratory tract infection</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D5EA"/>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4.8</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D5EA"/>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ea typeface="ＭＳ Ｐゴシック" pitchFamily="34" charset="-128"/>
                          <a:cs typeface="Arial" charset="0"/>
                        </a:rPr>
                        <a:t>4.7</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D5EA"/>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dirty="0" smtClean="0">
                          <a:ln>
                            <a:noFill/>
                          </a:ln>
                          <a:solidFill>
                            <a:schemeClr val="accent2"/>
                          </a:solidFill>
                          <a:effectLst/>
                          <a:latin typeface="Arial" charset="0"/>
                          <a:ea typeface="ＭＳ Ｐゴシック" pitchFamily="34" charset="-128"/>
                          <a:cs typeface="Arial" charset="0"/>
                        </a:rPr>
                        <a:t>5.2</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D5EA"/>
                    </a:solidFill>
                  </a:tcPr>
                </a:tc>
              </a:tr>
            </a:tbl>
          </a:graphicData>
        </a:graphic>
      </p:graphicFrame>
      <p:sp>
        <p:nvSpPr>
          <p:cNvPr id="48213" name="Text Box 92"/>
          <p:cNvSpPr txBox="1">
            <a:spLocks noChangeArrowheads="1"/>
          </p:cNvSpPr>
          <p:nvPr/>
        </p:nvSpPr>
        <p:spPr bwMode="auto">
          <a:xfrm>
            <a:off x="306388" y="6130925"/>
            <a:ext cx="4117975" cy="304800"/>
          </a:xfrm>
          <a:prstGeom prst="rect">
            <a:avLst/>
          </a:prstGeom>
          <a:noFill/>
          <a:ln w="9525">
            <a:noFill/>
            <a:miter lim="800000"/>
            <a:headEnd/>
            <a:tailEnd/>
          </a:ln>
        </p:spPr>
        <p:txBody>
          <a:bodyPr wrap="none">
            <a:spAutoFit/>
          </a:bodyPr>
          <a:lstStyle/>
          <a:p>
            <a:pPr eaLnBrk="0" hangingPunct="0"/>
            <a:r>
              <a:rPr lang="en-CA" sz="1400"/>
              <a:t>*Occurred more commonly on dabigatran p&lt;0.001</a:t>
            </a:r>
            <a:endParaRPr lang="de-DE" sz="1400"/>
          </a:p>
        </p:txBody>
      </p:sp>
      <p:sp>
        <p:nvSpPr>
          <p:cNvPr id="48214" name="Text Box 99"/>
          <p:cNvSpPr txBox="1">
            <a:spLocks noChangeArrowheads="1"/>
          </p:cNvSpPr>
          <p:nvPr/>
        </p:nvSpPr>
        <p:spPr bwMode="auto">
          <a:xfrm>
            <a:off x="4657725" y="6369050"/>
            <a:ext cx="4221163" cy="396875"/>
          </a:xfrm>
          <a:prstGeom prst="rect">
            <a:avLst/>
          </a:prstGeom>
          <a:noFill/>
          <a:ln w="9525">
            <a:noFill/>
            <a:miter lim="800000"/>
            <a:headEnd/>
            <a:tailEnd/>
          </a:ln>
        </p:spPr>
        <p:txBody>
          <a:bodyPr>
            <a:spAutoFit/>
          </a:bodyPr>
          <a:lstStyle/>
          <a:p>
            <a:pPr algn="r" eaLnBrk="0" hangingPunct="0"/>
            <a:r>
              <a:rPr lang="en-GB" sz="1000"/>
              <a:t>Dabigatran etexilate is in clinical development and not licensed for clinical use in stroke prevention for patients with atrial fibrillation</a:t>
            </a:r>
          </a:p>
        </p:txBody>
      </p:sp>
      <p:sp>
        <p:nvSpPr>
          <p:cNvPr id="48215" name="Text Box 121"/>
          <p:cNvSpPr txBox="1">
            <a:spLocks noChangeArrowheads="1"/>
          </p:cNvSpPr>
          <p:nvPr/>
        </p:nvSpPr>
        <p:spPr bwMode="auto">
          <a:xfrm>
            <a:off x="246063" y="6503988"/>
            <a:ext cx="4359275" cy="244475"/>
          </a:xfrm>
          <a:prstGeom prst="rect">
            <a:avLst/>
          </a:prstGeom>
          <a:noFill/>
          <a:ln w="9525">
            <a:noFill/>
            <a:miter lim="800000"/>
            <a:headEnd/>
            <a:tailEnd/>
          </a:ln>
        </p:spPr>
        <p:txBody>
          <a:bodyPr>
            <a:spAutoFit/>
          </a:bodyPr>
          <a:lstStyle/>
          <a:p>
            <a:pPr eaLnBrk="0" hangingPunct="0"/>
            <a:r>
              <a:rPr lang="de-DE" sz="1000"/>
              <a:t>Connolly SJ., et al. </a:t>
            </a:r>
            <a:r>
              <a:rPr lang="de-DE" sz="1000" i="1"/>
              <a:t>N Engl J Med</a:t>
            </a:r>
            <a:r>
              <a:rPr lang="de-DE" sz="1000"/>
              <a:t> 2009; 361:1139-1151.</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357166"/>
            <a:ext cx="8229600" cy="1143000"/>
          </a:xfrm>
        </p:spPr>
        <p:txBody>
          <a:bodyPr/>
          <a:lstStyle/>
          <a:p>
            <a:r>
              <a:rPr lang="en-GB" dirty="0" smtClean="0"/>
              <a:t>Canadian Cardiac Society</a:t>
            </a:r>
            <a:endParaRPr lang="en-US" dirty="0"/>
          </a:p>
        </p:txBody>
      </p:sp>
      <p:pic>
        <p:nvPicPr>
          <p:cNvPr id="91138" name="Picture 2"/>
          <p:cNvPicPr>
            <a:picLocks noGrp="1" noChangeAspect="1" noChangeArrowheads="1"/>
          </p:cNvPicPr>
          <p:nvPr>
            <p:ph idx="1"/>
          </p:nvPr>
        </p:nvPicPr>
        <p:blipFill>
          <a:blip r:embed="rId2" cstate="print"/>
          <a:srcRect/>
          <a:stretch>
            <a:fillRect/>
          </a:stretch>
        </p:blipFill>
        <p:spPr bwMode="auto">
          <a:xfrm>
            <a:off x="2071670" y="1357298"/>
            <a:ext cx="5934075" cy="847725"/>
          </a:xfrm>
          <a:prstGeom prst="rect">
            <a:avLst/>
          </a:prstGeom>
          <a:noFill/>
          <a:ln w="9525">
            <a:noFill/>
            <a:miter lim="800000"/>
            <a:headEnd/>
            <a:tailEnd/>
          </a:ln>
        </p:spPr>
      </p:pic>
      <p:pic>
        <p:nvPicPr>
          <p:cNvPr id="91139" name="Picture 3"/>
          <p:cNvPicPr>
            <a:picLocks noChangeAspect="1" noChangeArrowheads="1"/>
          </p:cNvPicPr>
          <p:nvPr/>
        </p:nvPicPr>
        <p:blipFill>
          <a:blip r:embed="rId3" cstate="print"/>
          <a:srcRect/>
          <a:stretch>
            <a:fillRect/>
          </a:stretch>
        </p:blipFill>
        <p:spPr bwMode="auto">
          <a:xfrm>
            <a:off x="2071670" y="2357430"/>
            <a:ext cx="5848350" cy="3514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571480"/>
            <a:ext cx="8229600" cy="1143000"/>
          </a:xfrm>
        </p:spPr>
        <p:txBody>
          <a:bodyPr/>
          <a:lstStyle/>
          <a:p>
            <a:r>
              <a:rPr lang="en-GB" dirty="0" smtClean="0"/>
              <a:t>Rate or rhythm control</a:t>
            </a:r>
            <a:endParaRPr lang="en-US" dirty="0"/>
          </a:p>
        </p:txBody>
      </p:sp>
      <p:pic>
        <p:nvPicPr>
          <p:cNvPr id="98306" name="Picture 2"/>
          <p:cNvPicPr>
            <a:picLocks noGrp="1" noChangeAspect="1" noChangeArrowheads="1"/>
          </p:cNvPicPr>
          <p:nvPr>
            <p:ph idx="1"/>
          </p:nvPr>
        </p:nvPicPr>
        <p:blipFill>
          <a:blip r:embed="rId2" cstate="print"/>
          <a:stretch>
            <a:fillRect/>
          </a:stretch>
        </p:blipFill>
        <p:spPr bwMode="auto">
          <a:xfrm>
            <a:off x="2181225" y="2329656"/>
            <a:ext cx="4781550" cy="3067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4450" name="Picture 2"/>
          <p:cNvPicPr>
            <a:picLocks noGrp="1" noChangeAspect="1" noChangeArrowheads="1"/>
          </p:cNvPicPr>
          <p:nvPr>
            <p:ph idx="1"/>
          </p:nvPr>
        </p:nvPicPr>
        <p:blipFill>
          <a:blip r:embed="rId2" cstate="print"/>
          <a:srcRect/>
          <a:stretch>
            <a:fillRect/>
          </a:stretch>
        </p:blipFill>
        <p:spPr bwMode="auto">
          <a:xfrm>
            <a:off x="1357290" y="1000108"/>
            <a:ext cx="6626765" cy="512785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428604"/>
            <a:ext cx="8568630" cy="1287463"/>
          </a:xfrm>
        </p:spPr>
        <p:txBody>
          <a:bodyPr/>
          <a:lstStyle/>
          <a:p>
            <a:r>
              <a:rPr lang="en-GB" dirty="0" smtClean="0"/>
              <a:t>NICE guidelines for </a:t>
            </a:r>
            <a:r>
              <a:rPr lang="en-GB" dirty="0" err="1" smtClean="0"/>
              <a:t>dronedarone</a:t>
            </a:r>
            <a:endParaRPr lang="en-US" dirty="0"/>
          </a:p>
        </p:txBody>
      </p:sp>
      <p:sp>
        <p:nvSpPr>
          <p:cNvPr id="3" name="Content Placeholder 2"/>
          <p:cNvSpPr>
            <a:spLocks noGrp="1"/>
          </p:cNvSpPr>
          <p:nvPr>
            <p:ph idx="1"/>
          </p:nvPr>
        </p:nvSpPr>
        <p:spPr>
          <a:xfrm>
            <a:off x="539552" y="1412776"/>
            <a:ext cx="8208962" cy="4752975"/>
          </a:xfrm>
        </p:spPr>
        <p:txBody>
          <a:bodyPr/>
          <a:lstStyle/>
          <a:p>
            <a:r>
              <a:rPr lang="en-GB" sz="1400" dirty="0" smtClean="0">
                <a:solidFill>
                  <a:schemeClr val="tx1"/>
                </a:solidFill>
                <a:latin typeface="+mj-lt"/>
                <a:ea typeface="+mn-ea"/>
                <a:cs typeface="+mn-cs"/>
              </a:rPr>
              <a:t> </a:t>
            </a:r>
            <a:r>
              <a:rPr lang="en-GB" sz="1400" dirty="0" err="1" smtClean="0">
                <a:solidFill>
                  <a:schemeClr val="tx1"/>
                </a:solidFill>
                <a:latin typeface="+mj-lt"/>
                <a:ea typeface="+mn-ea"/>
                <a:cs typeface="+mn-cs"/>
              </a:rPr>
              <a:t>Dronedarone</a:t>
            </a:r>
            <a:r>
              <a:rPr lang="en-GB" sz="1400" dirty="0" smtClean="0">
                <a:solidFill>
                  <a:schemeClr val="tx1"/>
                </a:solidFill>
                <a:latin typeface="+mj-lt"/>
                <a:ea typeface="+mn-ea"/>
                <a:cs typeface="+mn-cs"/>
              </a:rPr>
              <a:t> is recommended as an option for the treatment of non-permanent </a:t>
            </a:r>
            <a:r>
              <a:rPr lang="en-GB" sz="1400" dirty="0" err="1" smtClean="0">
                <a:solidFill>
                  <a:schemeClr val="tx1"/>
                </a:solidFill>
                <a:latin typeface="+mj-lt"/>
                <a:ea typeface="+mn-ea"/>
                <a:cs typeface="+mn-cs"/>
              </a:rPr>
              <a:t>atrial</a:t>
            </a:r>
            <a:r>
              <a:rPr lang="en-GB" sz="1400" dirty="0" smtClean="0">
                <a:solidFill>
                  <a:schemeClr val="tx1"/>
                </a:solidFill>
                <a:latin typeface="+mj-lt"/>
                <a:ea typeface="+mn-ea"/>
                <a:cs typeface="+mn-cs"/>
              </a:rPr>
              <a:t> fibrillation </a:t>
            </a:r>
            <a:r>
              <a:rPr lang="en-US" sz="1400" b="1" dirty="0" smtClean="0">
                <a:solidFill>
                  <a:schemeClr val="tx1"/>
                </a:solidFill>
                <a:latin typeface="+mj-lt"/>
                <a:ea typeface="+mn-ea"/>
                <a:cs typeface="+mn-cs"/>
              </a:rPr>
              <a:t>only in people:</a:t>
            </a:r>
          </a:p>
          <a:p>
            <a:r>
              <a:rPr lang="en-GB" sz="1400" dirty="0" smtClean="0">
                <a:solidFill>
                  <a:schemeClr val="tx1"/>
                </a:solidFill>
                <a:latin typeface="+mj-lt"/>
                <a:ea typeface="+mn-ea"/>
                <a:cs typeface="+mn-cs"/>
              </a:rPr>
              <a:t>• whose </a:t>
            </a:r>
            <a:r>
              <a:rPr lang="en-GB" sz="1400" dirty="0" err="1" smtClean="0">
                <a:solidFill>
                  <a:schemeClr val="tx1"/>
                </a:solidFill>
                <a:latin typeface="+mj-lt"/>
                <a:ea typeface="+mn-ea"/>
                <a:cs typeface="+mn-cs"/>
              </a:rPr>
              <a:t>atrial</a:t>
            </a:r>
            <a:r>
              <a:rPr lang="en-GB" sz="1400" dirty="0" smtClean="0">
                <a:solidFill>
                  <a:schemeClr val="tx1"/>
                </a:solidFill>
                <a:latin typeface="+mj-lt"/>
                <a:ea typeface="+mn-ea"/>
                <a:cs typeface="+mn-cs"/>
              </a:rPr>
              <a:t> fibrillation is not controlled by first-line therapy (usually including beta-blockers), that is, as a second-line </a:t>
            </a:r>
            <a:r>
              <a:rPr lang="en-US" sz="1400" dirty="0" smtClean="0">
                <a:solidFill>
                  <a:schemeClr val="tx1"/>
                </a:solidFill>
                <a:latin typeface="+mj-lt"/>
                <a:ea typeface="+mn-ea"/>
                <a:cs typeface="+mn-cs"/>
              </a:rPr>
              <a:t>treatment option, </a:t>
            </a:r>
            <a:r>
              <a:rPr lang="en-US" sz="1400" b="1" dirty="0" smtClean="0">
                <a:solidFill>
                  <a:schemeClr val="tx1"/>
                </a:solidFill>
                <a:latin typeface="+mj-lt"/>
                <a:ea typeface="+mn-ea"/>
                <a:cs typeface="+mn-cs"/>
              </a:rPr>
              <a:t>and </a:t>
            </a:r>
            <a:r>
              <a:rPr lang="en-GB" sz="1400" dirty="0" smtClean="0">
                <a:solidFill>
                  <a:schemeClr val="tx1"/>
                </a:solidFill>
                <a:latin typeface="+mj-lt"/>
                <a:ea typeface="+mn-ea"/>
                <a:cs typeface="+mn-cs"/>
              </a:rPr>
              <a:t>who have at least one of the following </a:t>
            </a:r>
            <a:r>
              <a:rPr lang="en-US" sz="1400" dirty="0" smtClean="0">
                <a:solidFill>
                  <a:schemeClr val="tx1"/>
                </a:solidFill>
                <a:latin typeface="+mj-lt"/>
                <a:ea typeface="+mn-ea"/>
                <a:cs typeface="+mn-cs"/>
              </a:rPr>
              <a:t>cardiovascular risk factors:</a:t>
            </a:r>
          </a:p>
          <a:p>
            <a:r>
              <a:rPr lang="en-GB" sz="1400" dirty="0" smtClean="0">
                <a:solidFill>
                  <a:schemeClr val="tx1"/>
                </a:solidFill>
                <a:latin typeface="+mj-lt"/>
                <a:ea typeface="+mn-ea"/>
                <a:cs typeface="+mn-cs"/>
              </a:rPr>
              <a:t>– hypertension requiring drugs of at least </a:t>
            </a:r>
            <a:r>
              <a:rPr lang="en-US" sz="1400" dirty="0" smtClean="0">
                <a:solidFill>
                  <a:schemeClr val="tx1"/>
                </a:solidFill>
                <a:latin typeface="+mj-lt"/>
                <a:ea typeface="+mn-ea"/>
                <a:cs typeface="+mn-cs"/>
              </a:rPr>
              <a:t>two different classes</a:t>
            </a:r>
          </a:p>
          <a:p>
            <a:r>
              <a:rPr lang="en-US" sz="1400" dirty="0" smtClean="0">
                <a:solidFill>
                  <a:schemeClr val="tx1"/>
                </a:solidFill>
                <a:latin typeface="+mj-lt"/>
                <a:ea typeface="+mn-ea"/>
                <a:cs typeface="+mn-cs"/>
              </a:rPr>
              <a:t>– diabetes mellitus</a:t>
            </a:r>
          </a:p>
          <a:p>
            <a:r>
              <a:rPr lang="en-GB" sz="1400" dirty="0" smtClean="0">
                <a:solidFill>
                  <a:schemeClr val="tx1"/>
                </a:solidFill>
                <a:latin typeface="+mj-lt"/>
                <a:ea typeface="+mn-ea"/>
                <a:cs typeface="+mn-cs"/>
              </a:rPr>
              <a:t>– previous transient </a:t>
            </a:r>
            <a:r>
              <a:rPr lang="en-GB" sz="1400" dirty="0" err="1" smtClean="0">
                <a:solidFill>
                  <a:schemeClr val="tx1"/>
                </a:solidFill>
                <a:latin typeface="+mj-lt"/>
                <a:ea typeface="+mn-ea"/>
                <a:cs typeface="+mn-cs"/>
              </a:rPr>
              <a:t>ischaemic</a:t>
            </a:r>
            <a:r>
              <a:rPr lang="en-GB" sz="1400" dirty="0" smtClean="0">
                <a:solidFill>
                  <a:schemeClr val="tx1"/>
                </a:solidFill>
                <a:latin typeface="+mj-lt"/>
                <a:ea typeface="+mn-ea"/>
                <a:cs typeface="+mn-cs"/>
              </a:rPr>
              <a:t> attack, stroke </a:t>
            </a:r>
            <a:r>
              <a:rPr lang="en-US" sz="1400" dirty="0" smtClean="0">
                <a:solidFill>
                  <a:schemeClr val="tx1"/>
                </a:solidFill>
                <a:latin typeface="+mj-lt"/>
                <a:ea typeface="+mn-ea"/>
                <a:cs typeface="+mn-cs"/>
              </a:rPr>
              <a:t>or systemic embolism</a:t>
            </a:r>
          </a:p>
          <a:p>
            <a:r>
              <a:rPr lang="en-GB" sz="1400" dirty="0" smtClean="0">
                <a:solidFill>
                  <a:schemeClr val="tx1"/>
                </a:solidFill>
                <a:latin typeface="+mj-lt"/>
                <a:ea typeface="+mn-ea"/>
                <a:cs typeface="+mn-cs"/>
              </a:rPr>
              <a:t>– left </a:t>
            </a:r>
            <a:r>
              <a:rPr lang="en-GB" sz="1400" dirty="0" err="1" smtClean="0">
                <a:solidFill>
                  <a:schemeClr val="tx1"/>
                </a:solidFill>
                <a:latin typeface="+mj-lt"/>
                <a:ea typeface="+mn-ea"/>
                <a:cs typeface="+mn-cs"/>
              </a:rPr>
              <a:t>atrial</a:t>
            </a:r>
            <a:r>
              <a:rPr lang="en-GB" sz="1400" dirty="0" smtClean="0">
                <a:solidFill>
                  <a:schemeClr val="tx1"/>
                </a:solidFill>
                <a:latin typeface="+mj-lt"/>
                <a:ea typeface="+mn-ea"/>
                <a:cs typeface="+mn-cs"/>
              </a:rPr>
              <a:t> diameter of 50 mm or greater</a:t>
            </a:r>
          </a:p>
          <a:p>
            <a:r>
              <a:rPr lang="en-GB" sz="1400" dirty="0" smtClean="0">
                <a:solidFill>
                  <a:schemeClr val="tx1"/>
                </a:solidFill>
                <a:latin typeface="+mj-lt"/>
                <a:ea typeface="+mn-ea"/>
                <a:cs typeface="+mn-cs"/>
              </a:rPr>
              <a:t>– left ventricular ejection fraction less than 40% (noting that the summary of product characteristics [SPC] does not recommend </a:t>
            </a:r>
            <a:r>
              <a:rPr lang="en-GB" sz="1400" dirty="0" err="1" smtClean="0">
                <a:solidFill>
                  <a:schemeClr val="tx1"/>
                </a:solidFill>
                <a:latin typeface="+mj-lt"/>
                <a:ea typeface="+mn-ea"/>
                <a:cs typeface="+mn-cs"/>
              </a:rPr>
              <a:t>dronedarone</a:t>
            </a:r>
            <a:r>
              <a:rPr lang="en-GB" sz="1400" dirty="0" smtClean="0">
                <a:solidFill>
                  <a:schemeClr val="tx1"/>
                </a:solidFill>
                <a:latin typeface="+mj-lt"/>
                <a:ea typeface="+mn-ea"/>
                <a:cs typeface="+mn-cs"/>
              </a:rPr>
              <a:t> for people with left ventricular ejection fraction less than 35% because of limited experience of using it in </a:t>
            </a:r>
            <a:r>
              <a:rPr lang="en-US" sz="1400" dirty="0" smtClean="0">
                <a:solidFill>
                  <a:schemeClr val="tx1"/>
                </a:solidFill>
                <a:latin typeface="+mj-lt"/>
                <a:ea typeface="+mn-ea"/>
                <a:cs typeface="+mn-cs"/>
              </a:rPr>
              <a:t>this group) </a:t>
            </a:r>
            <a:r>
              <a:rPr lang="en-US" sz="1400" b="1" dirty="0" smtClean="0">
                <a:solidFill>
                  <a:schemeClr val="tx1"/>
                </a:solidFill>
                <a:latin typeface="+mj-lt"/>
                <a:ea typeface="+mn-ea"/>
                <a:cs typeface="+mn-cs"/>
              </a:rPr>
              <a:t>or</a:t>
            </a:r>
          </a:p>
          <a:p>
            <a:r>
              <a:rPr lang="en-GB" sz="1400" dirty="0" smtClean="0">
                <a:solidFill>
                  <a:schemeClr val="tx1"/>
                </a:solidFill>
                <a:latin typeface="+mj-lt"/>
                <a:ea typeface="+mn-ea"/>
                <a:cs typeface="+mn-cs"/>
              </a:rPr>
              <a:t>– age 70 years or older, </a:t>
            </a:r>
            <a:r>
              <a:rPr lang="en-GB" sz="1400" b="1" dirty="0" smtClean="0">
                <a:solidFill>
                  <a:schemeClr val="tx1"/>
                </a:solidFill>
                <a:latin typeface="+mj-lt"/>
                <a:ea typeface="+mn-ea"/>
                <a:cs typeface="+mn-cs"/>
              </a:rPr>
              <a:t>and</a:t>
            </a:r>
          </a:p>
          <a:p>
            <a:r>
              <a:rPr lang="en-GB" sz="1400" dirty="0" smtClean="0">
                <a:solidFill>
                  <a:schemeClr val="tx1"/>
                </a:solidFill>
                <a:latin typeface="+mj-lt"/>
                <a:ea typeface="+mn-ea"/>
                <a:cs typeface="+mn-cs"/>
              </a:rPr>
              <a:t>• who do not have unstable New York Heart Association (NYHA) class III or IV heart failure.</a:t>
            </a:r>
            <a:endParaRPr lang="en-US" sz="1400" dirty="0">
              <a:latin typeface="+mj-lt"/>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105474" name="Picture 2"/>
          <p:cNvPicPr>
            <a:picLocks noGrp="1" noChangeAspect="1" noChangeArrowheads="1"/>
          </p:cNvPicPr>
          <p:nvPr>
            <p:ph idx="1"/>
          </p:nvPr>
        </p:nvPicPr>
        <p:blipFill>
          <a:blip r:embed="rId2" cstate="print"/>
          <a:srcRect/>
          <a:stretch>
            <a:fillRect/>
          </a:stretch>
        </p:blipFill>
        <p:spPr bwMode="auto">
          <a:xfrm>
            <a:off x="714348" y="1000108"/>
            <a:ext cx="7444588" cy="382605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6498" name="Picture 2"/>
          <p:cNvPicPr>
            <a:picLocks noGrp="1" noChangeAspect="1" noChangeArrowheads="1"/>
          </p:cNvPicPr>
          <p:nvPr>
            <p:ph idx="1"/>
          </p:nvPr>
        </p:nvPicPr>
        <p:blipFill>
          <a:blip r:embed="rId2" cstate="print"/>
          <a:srcRect/>
          <a:stretch>
            <a:fillRect/>
          </a:stretch>
        </p:blipFill>
        <p:spPr bwMode="auto">
          <a:xfrm>
            <a:off x="785786" y="1142984"/>
            <a:ext cx="8018490" cy="406454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500042"/>
            <a:ext cx="8229600" cy="1143000"/>
          </a:xfrm>
        </p:spPr>
        <p:txBody>
          <a:bodyPr/>
          <a:lstStyle/>
          <a:p>
            <a:r>
              <a:rPr lang="en-GB" dirty="0" smtClean="0"/>
              <a:t>Take home messages</a:t>
            </a:r>
            <a:endParaRPr lang="en-US" dirty="0"/>
          </a:p>
        </p:txBody>
      </p:sp>
      <p:sp>
        <p:nvSpPr>
          <p:cNvPr id="3" name="Content Placeholder 2"/>
          <p:cNvSpPr>
            <a:spLocks noGrp="1"/>
          </p:cNvSpPr>
          <p:nvPr>
            <p:ph idx="1"/>
          </p:nvPr>
        </p:nvSpPr>
        <p:spPr/>
        <p:txBody>
          <a:bodyPr/>
          <a:lstStyle/>
          <a:p>
            <a:r>
              <a:rPr lang="en-GB" dirty="0" smtClean="0"/>
              <a:t>OAC is only treatment that reduces CV mortality in AF</a:t>
            </a:r>
          </a:p>
          <a:p>
            <a:r>
              <a:rPr lang="en-GB" dirty="0" smtClean="0"/>
              <a:t>OAC should be given to everyone unless under 65 with lone AF or CI</a:t>
            </a:r>
          </a:p>
          <a:p>
            <a:r>
              <a:rPr lang="en-GB" dirty="0" smtClean="0"/>
              <a:t>Use HAS-BLED</a:t>
            </a:r>
          </a:p>
          <a:p>
            <a:r>
              <a:rPr lang="en-GB" dirty="0" smtClean="0"/>
              <a:t>Use CHADS2</a:t>
            </a:r>
          </a:p>
          <a:p>
            <a:r>
              <a:rPr lang="en-GB" dirty="0" err="1" smtClean="0"/>
              <a:t>Dont</a:t>
            </a:r>
            <a:r>
              <a:rPr lang="en-GB" dirty="0" smtClean="0"/>
              <a:t> use aspirin in elderly</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642918"/>
            <a:ext cx="8229600" cy="1143000"/>
          </a:xfrm>
        </p:spPr>
        <p:txBody>
          <a:bodyPr/>
          <a:lstStyle/>
          <a:p>
            <a:r>
              <a:rPr lang="en-GB" dirty="0" smtClean="0"/>
              <a:t>Take home messages</a:t>
            </a:r>
            <a:endParaRPr lang="en-US" dirty="0"/>
          </a:p>
        </p:txBody>
      </p:sp>
      <p:sp>
        <p:nvSpPr>
          <p:cNvPr id="3" name="Content Placeholder 2"/>
          <p:cNvSpPr>
            <a:spLocks noGrp="1"/>
          </p:cNvSpPr>
          <p:nvPr>
            <p:ph idx="1"/>
          </p:nvPr>
        </p:nvSpPr>
        <p:spPr/>
        <p:txBody>
          <a:bodyPr/>
          <a:lstStyle/>
          <a:p>
            <a:r>
              <a:rPr lang="en-GB" dirty="0" smtClean="0"/>
              <a:t>OAC</a:t>
            </a:r>
          </a:p>
          <a:p>
            <a:r>
              <a:rPr lang="en-GB" dirty="0" smtClean="0"/>
              <a:t>Treat complications</a:t>
            </a:r>
          </a:p>
          <a:p>
            <a:r>
              <a:rPr lang="en-GB" dirty="0" smtClean="0"/>
              <a:t>Control rate</a:t>
            </a:r>
          </a:p>
          <a:p>
            <a:r>
              <a:rPr lang="en-GB" dirty="0" smtClean="0"/>
              <a:t>Relieve symptoms</a:t>
            </a:r>
          </a:p>
          <a:p>
            <a:r>
              <a:rPr lang="en-GB" dirty="0" smtClean="0"/>
              <a:t>Look for underlying causes with ECHO </a:t>
            </a:r>
            <a:r>
              <a:rPr lang="en-GB" smtClean="0"/>
              <a:t>and bloods</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28596" y="428604"/>
            <a:ext cx="8229600" cy="1143000"/>
          </a:xfrm>
        </p:spPr>
        <p:txBody>
          <a:bodyPr/>
          <a:lstStyle/>
          <a:p>
            <a:pPr eaLnBrk="1" hangingPunct="1"/>
            <a:r>
              <a:rPr lang="en-GB" dirty="0" smtClean="0"/>
              <a:t>AF increases the risk of stroke</a:t>
            </a:r>
          </a:p>
        </p:txBody>
      </p:sp>
      <p:sp>
        <p:nvSpPr>
          <p:cNvPr id="19459" name="Rectangle 3"/>
          <p:cNvSpPr>
            <a:spLocks noGrp="1" noChangeArrowheads="1"/>
          </p:cNvSpPr>
          <p:nvPr>
            <p:ph type="body" idx="4294967295"/>
          </p:nvPr>
        </p:nvSpPr>
        <p:spPr>
          <a:xfrm>
            <a:off x="285720" y="1357298"/>
            <a:ext cx="8645525" cy="5041900"/>
          </a:xfrm>
        </p:spPr>
        <p:txBody>
          <a:bodyPr/>
          <a:lstStyle/>
          <a:p>
            <a:pPr eaLnBrk="1" hangingPunct="1">
              <a:lnSpc>
                <a:spcPct val="90000"/>
              </a:lnSpc>
              <a:spcBef>
                <a:spcPct val="20000"/>
              </a:spcBef>
            </a:pPr>
            <a:r>
              <a:rPr lang="en-GB" sz="2800" dirty="0" smtClean="0"/>
              <a:t>AF is associated with a pro-thrombotic state</a:t>
            </a:r>
          </a:p>
          <a:p>
            <a:pPr lvl="1" eaLnBrk="1" hangingPunct="1">
              <a:lnSpc>
                <a:spcPct val="90000"/>
              </a:lnSpc>
              <a:spcBef>
                <a:spcPct val="20000"/>
              </a:spcBef>
            </a:pPr>
            <a:r>
              <a:rPr lang="en-GB" sz="2800" dirty="0" smtClean="0"/>
              <a:t>~5 fold increase in stroke risk</a:t>
            </a:r>
            <a:r>
              <a:rPr lang="en-GB" sz="2800" baseline="30000" dirty="0" smtClean="0"/>
              <a:t>1</a:t>
            </a:r>
          </a:p>
          <a:p>
            <a:pPr eaLnBrk="1" hangingPunct="1">
              <a:lnSpc>
                <a:spcPct val="90000"/>
              </a:lnSpc>
              <a:spcBef>
                <a:spcPct val="20000"/>
              </a:spcBef>
            </a:pPr>
            <a:endParaRPr lang="en-GB" sz="2800" dirty="0" smtClean="0"/>
          </a:p>
          <a:p>
            <a:pPr eaLnBrk="1" hangingPunct="1">
              <a:lnSpc>
                <a:spcPct val="90000"/>
              </a:lnSpc>
              <a:spcBef>
                <a:spcPct val="20000"/>
              </a:spcBef>
            </a:pPr>
            <a:r>
              <a:rPr lang="en-GB" sz="2800" dirty="0" smtClean="0"/>
              <a:t>Risk of stroke is the same in AF patients regardless of whether they have paroxysmal or sustained AF</a:t>
            </a:r>
            <a:r>
              <a:rPr lang="en-GB" sz="2800" baseline="30000" dirty="0" smtClean="0"/>
              <a:t>2,3</a:t>
            </a:r>
          </a:p>
          <a:p>
            <a:pPr eaLnBrk="1" hangingPunct="1">
              <a:lnSpc>
                <a:spcPct val="90000"/>
              </a:lnSpc>
              <a:spcBef>
                <a:spcPct val="20000"/>
              </a:spcBef>
            </a:pPr>
            <a:endParaRPr lang="en-GB" sz="2800" dirty="0" smtClean="0"/>
          </a:p>
          <a:p>
            <a:pPr eaLnBrk="1" hangingPunct="1">
              <a:lnSpc>
                <a:spcPct val="90000"/>
              </a:lnSpc>
              <a:spcBef>
                <a:spcPct val="20000"/>
              </a:spcBef>
            </a:pPr>
            <a:r>
              <a:rPr lang="en-GB" sz="2800" dirty="0" err="1" smtClean="0"/>
              <a:t>Cardioembolic</a:t>
            </a:r>
            <a:r>
              <a:rPr lang="en-GB" sz="2800" dirty="0" smtClean="0"/>
              <a:t> stroke has a 30-day mortality </a:t>
            </a:r>
            <a:br>
              <a:rPr lang="en-GB" sz="2800" dirty="0" smtClean="0"/>
            </a:br>
            <a:r>
              <a:rPr lang="en-GB" sz="2800" dirty="0" smtClean="0"/>
              <a:t>of 25%</a:t>
            </a:r>
            <a:r>
              <a:rPr lang="en-GB" sz="2800" baseline="30000" dirty="0" smtClean="0"/>
              <a:t>4</a:t>
            </a:r>
          </a:p>
          <a:p>
            <a:pPr eaLnBrk="1" hangingPunct="1">
              <a:lnSpc>
                <a:spcPct val="90000"/>
              </a:lnSpc>
              <a:spcBef>
                <a:spcPct val="20000"/>
              </a:spcBef>
            </a:pPr>
            <a:endParaRPr lang="en-GB" sz="2800" dirty="0" smtClean="0"/>
          </a:p>
          <a:p>
            <a:pPr eaLnBrk="1" hangingPunct="1">
              <a:lnSpc>
                <a:spcPct val="90000"/>
              </a:lnSpc>
              <a:spcBef>
                <a:spcPct val="20000"/>
              </a:spcBef>
            </a:pPr>
            <a:r>
              <a:rPr lang="en-GB" sz="2800" dirty="0" smtClean="0"/>
              <a:t>AF-related stroke has a 1-year mortality of ~50%</a:t>
            </a:r>
            <a:r>
              <a:rPr lang="en-GB" sz="2800" baseline="30000" dirty="0" smtClean="0"/>
              <a:t>5</a:t>
            </a:r>
            <a:endParaRPr lang="en-GB" sz="2800" dirty="0" smtClean="0"/>
          </a:p>
        </p:txBody>
      </p:sp>
      <p:sp>
        <p:nvSpPr>
          <p:cNvPr id="19460" name="TextBox 5"/>
          <p:cNvSpPr txBox="1">
            <a:spLocks noChangeArrowheads="1"/>
          </p:cNvSpPr>
          <p:nvPr/>
        </p:nvSpPr>
        <p:spPr bwMode="auto">
          <a:xfrm>
            <a:off x="263525" y="6369050"/>
            <a:ext cx="8615363" cy="396875"/>
          </a:xfrm>
          <a:prstGeom prst="rect">
            <a:avLst/>
          </a:prstGeom>
          <a:noFill/>
          <a:ln w="9525">
            <a:noFill/>
            <a:miter lim="800000"/>
            <a:headEnd/>
            <a:tailEnd/>
          </a:ln>
        </p:spPr>
        <p:txBody>
          <a:bodyPr>
            <a:spAutoFit/>
          </a:bodyPr>
          <a:lstStyle/>
          <a:p>
            <a:r>
              <a:rPr lang="en-GB" sz="1000">
                <a:latin typeface="Helvetica Neue Light"/>
              </a:rPr>
              <a:t>1. Wolf PA, et al. </a:t>
            </a:r>
            <a:r>
              <a:rPr lang="en-GB" sz="1000" i="1">
                <a:latin typeface="Helvetica Neue Light"/>
              </a:rPr>
              <a:t>Stroke </a:t>
            </a:r>
            <a:r>
              <a:rPr lang="en-GB" sz="1000">
                <a:latin typeface="Helvetica Neue Light"/>
              </a:rPr>
              <a:t>1991;22:983-988; 2. Rosamond W et al. </a:t>
            </a:r>
            <a:r>
              <a:rPr lang="en-GB" sz="1000" i="1"/>
              <a:t>Circulation. </a:t>
            </a:r>
            <a:r>
              <a:rPr lang="en-GB" sz="1000"/>
              <a:t>2008;117:e25–146; </a:t>
            </a:r>
            <a:r>
              <a:rPr lang="en-GB" sz="1000">
                <a:latin typeface="Helvetica Neue Light"/>
              </a:rPr>
              <a:t>3.Hart RG, et al. </a:t>
            </a:r>
            <a:r>
              <a:rPr lang="en-GB" sz="1000" i="1">
                <a:latin typeface="Helvetica Neue Light"/>
              </a:rPr>
              <a:t>J Am Coll Cardiol </a:t>
            </a:r>
            <a:r>
              <a:rPr lang="en-GB" sz="1000">
                <a:latin typeface="Helvetica Neue Light"/>
              </a:rPr>
              <a:t>2000;35:183-187; </a:t>
            </a:r>
            <a:br>
              <a:rPr lang="en-GB" sz="1000">
                <a:latin typeface="Helvetica Neue Light"/>
              </a:rPr>
            </a:br>
            <a:r>
              <a:rPr lang="en-GB" sz="1000">
                <a:latin typeface="Helvetica Neue Light"/>
              </a:rPr>
              <a:t>4. Lin H-J, et al. </a:t>
            </a:r>
            <a:r>
              <a:rPr lang="en-GB" sz="1000" i="1">
                <a:latin typeface="Helvetica Neue Light"/>
              </a:rPr>
              <a:t>Stroke </a:t>
            </a:r>
            <a:r>
              <a:rPr lang="en-GB" sz="1000">
                <a:latin typeface="Helvetica Neue Light"/>
              </a:rPr>
              <a:t>1996; 27:1760-1764;  5. Marini  C, et al. </a:t>
            </a:r>
            <a:r>
              <a:rPr lang="en-GB" sz="1000" i="1">
                <a:latin typeface="Helvetica Neue Light"/>
              </a:rPr>
              <a:t>Stroke </a:t>
            </a:r>
            <a:r>
              <a:rPr lang="en-GB" sz="1000">
                <a:latin typeface="Helvetica Neue Light"/>
              </a:rPr>
              <a:t>2005;36:1115-1119.</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642918"/>
            <a:ext cx="8229600" cy="1143000"/>
          </a:xfrm>
        </p:spPr>
        <p:txBody>
          <a:bodyPr/>
          <a:lstStyle/>
          <a:p>
            <a:r>
              <a:rPr lang="en-GB" dirty="0" smtClean="0"/>
              <a:t>Thrombotic risk</a:t>
            </a:r>
            <a:endParaRPr lang="en-US" dirty="0"/>
          </a:p>
        </p:txBody>
      </p:sp>
      <p:pic>
        <p:nvPicPr>
          <p:cNvPr id="84994" name="Picture 2"/>
          <p:cNvPicPr>
            <a:picLocks noGrp="1" noChangeAspect="1" noChangeArrowheads="1"/>
          </p:cNvPicPr>
          <p:nvPr>
            <p:ph idx="1"/>
          </p:nvPr>
        </p:nvPicPr>
        <p:blipFill>
          <a:blip r:embed="rId2" cstate="print"/>
          <a:stretch>
            <a:fillRect/>
          </a:stretch>
        </p:blipFill>
        <p:spPr bwMode="auto">
          <a:xfrm>
            <a:off x="1200150" y="2401094"/>
            <a:ext cx="6743700" cy="2924175"/>
          </a:xfrm>
          <a:prstGeom prst="rect">
            <a:avLst/>
          </a:prstGeom>
          <a:noFill/>
          <a:ln w="9525">
            <a:noFill/>
            <a:miter lim="800000"/>
            <a:headEnd/>
            <a:tailEnd/>
          </a:ln>
        </p:spPr>
      </p:pic>
      <p:pic>
        <p:nvPicPr>
          <p:cNvPr id="5" name="Picture 4" descr="logo.png"/>
          <p:cNvPicPr>
            <a:picLocks noChangeAspect="1"/>
          </p:cNvPicPr>
          <p:nvPr/>
        </p:nvPicPr>
        <p:blipFill>
          <a:blip r:embed="rId3" cstate="print"/>
          <a:stretch>
            <a:fillRect/>
          </a:stretch>
        </p:blipFill>
        <p:spPr>
          <a:xfrm>
            <a:off x="467544" y="5661248"/>
            <a:ext cx="1428750" cy="97155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500042"/>
            <a:ext cx="8229600" cy="1143000"/>
          </a:xfrm>
        </p:spPr>
        <p:txBody>
          <a:bodyPr/>
          <a:lstStyle/>
          <a:p>
            <a:r>
              <a:rPr lang="en-GB" dirty="0" smtClean="0"/>
              <a:t>CHADS2 predicts risk</a:t>
            </a:r>
            <a:endParaRPr lang="en-US" dirty="0"/>
          </a:p>
        </p:txBody>
      </p:sp>
      <p:pic>
        <p:nvPicPr>
          <p:cNvPr id="86018" name="Picture 2"/>
          <p:cNvPicPr>
            <a:picLocks noGrp="1" noChangeAspect="1" noChangeArrowheads="1"/>
          </p:cNvPicPr>
          <p:nvPr>
            <p:ph idx="1"/>
          </p:nvPr>
        </p:nvPicPr>
        <p:blipFill>
          <a:blip r:embed="rId2" cstate="print"/>
          <a:stretch>
            <a:fillRect/>
          </a:stretch>
        </p:blipFill>
        <p:spPr bwMode="auto">
          <a:xfrm>
            <a:off x="2205037" y="1905794"/>
            <a:ext cx="4733925" cy="3914775"/>
          </a:xfrm>
          <a:prstGeom prst="rect">
            <a:avLst/>
          </a:prstGeom>
          <a:noFill/>
          <a:ln w="9525">
            <a:noFill/>
            <a:miter lim="800000"/>
            <a:headEnd/>
            <a:tailEnd/>
          </a:ln>
        </p:spPr>
      </p:pic>
      <p:pic>
        <p:nvPicPr>
          <p:cNvPr id="5" name="Picture 4" descr="logo.png"/>
          <p:cNvPicPr>
            <a:picLocks noChangeAspect="1"/>
          </p:cNvPicPr>
          <p:nvPr/>
        </p:nvPicPr>
        <p:blipFill>
          <a:blip r:embed="rId3" cstate="print"/>
          <a:stretch>
            <a:fillRect/>
          </a:stretch>
        </p:blipFill>
        <p:spPr>
          <a:xfrm>
            <a:off x="467544" y="5661248"/>
            <a:ext cx="1428750" cy="97155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214282" y="-285776"/>
            <a:ext cx="8229600" cy="1143000"/>
          </a:xfrm>
        </p:spPr>
        <p:txBody>
          <a:bodyPr/>
          <a:lstStyle/>
          <a:p>
            <a:pPr eaLnBrk="1" hangingPunct="1"/>
            <a:r>
              <a:rPr lang="en-US" dirty="0" smtClean="0"/>
              <a:t>CHADS</a:t>
            </a:r>
            <a:r>
              <a:rPr lang="en-US" baseline="-25000" dirty="0" smtClean="0"/>
              <a:t>2</a:t>
            </a:r>
            <a:r>
              <a:rPr lang="en-US" dirty="0" smtClean="0"/>
              <a:t> -&gt; CHA</a:t>
            </a:r>
            <a:r>
              <a:rPr lang="en-US" baseline="-25000" dirty="0" smtClean="0"/>
              <a:t>2</a:t>
            </a:r>
            <a:r>
              <a:rPr lang="en-US" dirty="0" smtClean="0"/>
              <a:t>DS</a:t>
            </a:r>
            <a:r>
              <a:rPr lang="en-US" baseline="-25000" dirty="0" smtClean="0"/>
              <a:t>2</a:t>
            </a:r>
            <a:r>
              <a:rPr lang="en-US" dirty="0" smtClean="0"/>
              <a:t>VASc</a:t>
            </a:r>
          </a:p>
        </p:txBody>
      </p:sp>
      <p:graphicFrame>
        <p:nvGraphicFramePr>
          <p:cNvPr id="11267" name="Group 3"/>
          <p:cNvGraphicFramePr>
            <a:graphicFrameLocks noGrp="1"/>
          </p:cNvGraphicFramePr>
          <p:nvPr>
            <p:ph sz="half" idx="2"/>
          </p:nvPr>
        </p:nvGraphicFramePr>
        <p:xfrm>
          <a:off x="214282" y="785794"/>
          <a:ext cx="4038600" cy="5214622"/>
        </p:xfrm>
        <a:graphic>
          <a:graphicData uri="http://schemas.openxmlformats.org/drawingml/2006/table">
            <a:tbl>
              <a:tblPr/>
              <a:tblGrid>
                <a:gridCol w="1346200"/>
                <a:gridCol w="1346200"/>
                <a:gridCol w="1346200"/>
              </a:tblGrid>
              <a:tr h="5000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CHADS2 score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rPr>
                        <a:t>Patients</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rPr>
                        <a:t>(</a:t>
                      </a:r>
                      <a:r>
                        <a:rPr kumimoji="0" lang="en-US" sz="1800" b="1" i="1" u="none" strike="noStrike" cap="none" normalizeH="0" baseline="0" smtClean="0">
                          <a:ln>
                            <a:noFill/>
                          </a:ln>
                          <a:solidFill>
                            <a:schemeClr val="tx1"/>
                          </a:solidFill>
                          <a:effectLst/>
                          <a:latin typeface="Arial" charset="0"/>
                        </a:rPr>
                        <a:t>n </a:t>
                      </a:r>
                      <a:r>
                        <a:rPr kumimoji="0" lang="en-US" sz="1800" b="1" i="0" u="none" strike="noStrike" cap="none" normalizeH="0" baseline="0" smtClean="0">
                          <a:ln>
                            <a:noFill/>
                          </a:ln>
                          <a:solidFill>
                            <a:schemeClr val="tx1"/>
                          </a:solidFill>
                          <a:effectLst/>
                          <a:latin typeface="Arial" charset="0"/>
                        </a:rPr>
                        <a:t>= 1733)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rPr>
                        <a:t>Adjusted stroke rate %/year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62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120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1.9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46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463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2.8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62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523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4.0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30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337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5.9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46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220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8.5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62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65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12.5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46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18.2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1305" name="Group 41"/>
          <p:cNvGraphicFramePr>
            <a:graphicFrameLocks noGrp="1"/>
          </p:cNvGraphicFramePr>
          <p:nvPr>
            <p:ph sz="half" idx="1"/>
          </p:nvPr>
        </p:nvGraphicFramePr>
        <p:xfrm>
          <a:off x="4714876" y="785794"/>
          <a:ext cx="4114800" cy="5307584"/>
        </p:xfrm>
        <a:graphic>
          <a:graphicData uri="http://schemas.openxmlformats.org/drawingml/2006/table">
            <a:tbl>
              <a:tblPr/>
              <a:tblGrid>
                <a:gridCol w="1371600"/>
                <a:gridCol w="1371600"/>
                <a:gridCol w="1371600"/>
              </a:tblGrid>
              <a:tr h="406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rPr>
                        <a:t>CHA2DS2-VASc</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rPr>
                        <a:t>score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rPr>
                        <a:t>Patients (</a:t>
                      </a:r>
                      <a:r>
                        <a:rPr kumimoji="0" lang="en-US" sz="1800" b="1" i="1" u="none" strike="noStrike" cap="none" normalizeH="0" baseline="0" smtClean="0">
                          <a:ln>
                            <a:noFill/>
                          </a:ln>
                          <a:solidFill>
                            <a:schemeClr val="tx1"/>
                          </a:solidFill>
                          <a:effectLst/>
                          <a:latin typeface="Arial" charset="0"/>
                        </a:rPr>
                        <a:t>n </a:t>
                      </a:r>
                      <a:r>
                        <a:rPr kumimoji="0" lang="en-US" sz="1800" b="1" i="0" u="none" strike="noStrike" cap="none" normalizeH="0" baseline="0" smtClean="0">
                          <a:ln>
                            <a:noFill/>
                          </a:ln>
                          <a:solidFill>
                            <a:schemeClr val="tx1"/>
                          </a:solidFill>
                          <a:effectLst/>
                          <a:latin typeface="Arial" charset="0"/>
                        </a:rPr>
                        <a:t>= 7329)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rPr>
                        <a:t>Adjusted stroke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rPr>
                        <a:t>rate (%/year)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6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6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422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1.3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6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1230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2.2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6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1730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3.2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6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1718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4.0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6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1159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6.7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6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679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9.8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6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294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9.6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6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82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6.7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6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9</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14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15.2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187" name="Text Box 91"/>
          <p:cNvSpPr txBox="1">
            <a:spLocks noChangeArrowheads="1"/>
          </p:cNvSpPr>
          <p:nvPr/>
        </p:nvSpPr>
        <p:spPr bwMode="auto">
          <a:xfrm>
            <a:off x="228600" y="6521450"/>
            <a:ext cx="4419600" cy="336550"/>
          </a:xfrm>
          <a:prstGeom prst="rect">
            <a:avLst/>
          </a:prstGeom>
          <a:noFill/>
          <a:ln w="9525">
            <a:noFill/>
            <a:miter lim="800000"/>
            <a:headEnd/>
            <a:tailEnd/>
          </a:ln>
        </p:spPr>
        <p:txBody>
          <a:bodyPr>
            <a:spAutoFit/>
          </a:bodyPr>
          <a:lstStyle/>
          <a:p>
            <a:pPr>
              <a:spcBef>
                <a:spcPct val="50000"/>
              </a:spcBef>
            </a:pPr>
            <a:r>
              <a:rPr lang="en-US" sz="800"/>
              <a:t>From ESC AF Guidelines: http://www.escardio.org/guidelines-surveys/esc-guidelines/GuidelinesDocuments/guidelines-afib-FT.pdf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428604"/>
            <a:ext cx="8229600" cy="1143000"/>
          </a:xfrm>
        </p:spPr>
        <p:txBody>
          <a:bodyPr/>
          <a:lstStyle/>
          <a:p>
            <a:r>
              <a:rPr lang="en-GB" dirty="0" smtClean="0"/>
              <a:t>HAS-BLED score</a:t>
            </a:r>
            <a:endParaRPr lang="en-US" dirty="0"/>
          </a:p>
        </p:txBody>
      </p:sp>
      <p:pic>
        <p:nvPicPr>
          <p:cNvPr id="88066" name="Picture 2"/>
          <p:cNvPicPr>
            <a:picLocks noGrp="1" noChangeAspect="1" noChangeArrowheads="1"/>
          </p:cNvPicPr>
          <p:nvPr>
            <p:ph idx="1"/>
          </p:nvPr>
        </p:nvPicPr>
        <p:blipFill>
          <a:blip r:embed="rId2" cstate="print"/>
          <a:stretch>
            <a:fillRect/>
          </a:stretch>
        </p:blipFill>
        <p:spPr bwMode="auto">
          <a:xfrm>
            <a:off x="1691680" y="1412776"/>
            <a:ext cx="5943600" cy="3695700"/>
          </a:xfrm>
          <a:prstGeom prst="rect">
            <a:avLst/>
          </a:prstGeom>
          <a:noFill/>
          <a:ln w="9525">
            <a:noFill/>
            <a:miter lim="800000"/>
            <a:headEnd/>
            <a:tailEnd/>
          </a:ln>
        </p:spPr>
      </p:pic>
      <p:pic>
        <p:nvPicPr>
          <p:cNvPr id="5" name="Picture 4" descr="logo.png"/>
          <p:cNvPicPr>
            <a:picLocks noChangeAspect="1"/>
          </p:cNvPicPr>
          <p:nvPr/>
        </p:nvPicPr>
        <p:blipFill>
          <a:blip r:embed="rId3" cstate="print"/>
          <a:stretch>
            <a:fillRect/>
          </a:stretch>
        </p:blipFill>
        <p:spPr>
          <a:xfrm>
            <a:off x="467544" y="5661248"/>
            <a:ext cx="1428750" cy="971550"/>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piers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piers template</Template>
  <TotalTime>77</TotalTime>
  <Words>1469</Words>
  <Application>Microsoft Office PowerPoint</Application>
  <PresentationFormat>On-screen Show (4:3)</PresentationFormat>
  <Paragraphs>299</Paragraphs>
  <Slides>27</Slides>
  <Notes>8</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27</vt:i4>
      </vt:variant>
    </vt:vector>
  </HeadingPairs>
  <TitlesOfParts>
    <vt:vector size="30" baseType="lpstr">
      <vt:lpstr>piers template</vt:lpstr>
      <vt:lpstr>Custom Design</vt:lpstr>
      <vt:lpstr>ISIS/Draw Sketch</vt:lpstr>
      <vt:lpstr>Slide 1</vt:lpstr>
      <vt:lpstr>Take home messages</vt:lpstr>
      <vt:lpstr>Take home messages</vt:lpstr>
      <vt:lpstr>Take home messages</vt:lpstr>
      <vt:lpstr>AF increases the risk of stroke</vt:lpstr>
      <vt:lpstr>Thrombotic risk</vt:lpstr>
      <vt:lpstr>CHADS2 predicts risk</vt:lpstr>
      <vt:lpstr>CHADS2 -&gt; CHA2DS2VASc</vt:lpstr>
      <vt:lpstr>HAS-BLED score</vt:lpstr>
      <vt:lpstr>Warfarin is best</vt:lpstr>
      <vt:lpstr>Narrow therapeutic range with VKA</vt:lpstr>
      <vt:lpstr>INR control: clinical trials v. clinical practice</vt:lpstr>
      <vt:lpstr>Aspirin less good</vt:lpstr>
      <vt:lpstr>Warfarin is better than aspirin</vt:lpstr>
      <vt:lpstr>Slide 15</vt:lpstr>
      <vt:lpstr>Dabigatran etexilate:  a novel direct thrombin inhibitor</vt:lpstr>
      <vt:lpstr>RE-LY® – trial conduct </vt:lpstr>
      <vt:lpstr>RE-LY® – inclusion criteria</vt:lpstr>
      <vt:lpstr>Probably should use dabigatran 150mg bd</vt:lpstr>
      <vt:lpstr>More efficacy, equivalent bleeding</vt:lpstr>
      <vt:lpstr>Most common adverse events</vt:lpstr>
      <vt:lpstr>Canadian Cardiac Society</vt:lpstr>
      <vt:lpstr>Rate or rhythm control</vt:lpstr>
      <vt:lpstr>Slide 24</vt:lpstr>
      <vt:lpstr>NICE guidelines for dronedarone</vt:lpstr>
      <vt:lpstr>Slide 26</vt:lpstr>
      <vt:lpstr>Slide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Windows User</dc:creator>
  <cp:lastModifiedBy>Pirs</cp:lastModifiedBy>
  <cp:revision>6</cp:revision>
  <dcterms:created xsi:type="dcterms:W3CDTF">2011-06-28T05:35:25Z</dcterms:created>
  <dcterms:modified xsi:type="dcterms:W3CDTF">2011-09-19T21:06:38Z</dcterms:modified>
</cp:coreProperties>
</file>